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90">
  <p:sldMasterIdLst>
    <p:sldMasterId id="2147483648" r:id="rId1"/>
    <p:sldMasterId id="2147483661" r:id="rId3"/>
  </p:sldMasterIdLst>
  <p:notesMasterIdLst>
    <p:notesMasterId r:id="rId7"/>
  </p:notesMasterIdLst>
  <p:sldIdLst>
    <p:sldId id="256" r:id="rId4"/>
    <p:sldId id="456" r:id="rId5"/>
    <p:sldId id="536" r:id="rId6"/>
    <p:sldId id="537" r:id="rId8"/>
    <p:sldId id="538" r:id="rId9"/>
    <p:sldId id="540" r:id="rId10"/>
    <p:sldId id="539" r:id="rId11"/>
    <p:sldId id="543" r:id="rId12"/>
    <p:sldId id="544" r:id="rId13"/>
    <p:sldId id="542" r:id="rId14"/>
    <p:sldId id="541" r:id="rId15"/>
    <p:sldId id="546" r:id="rId16"/>
    <p:sldId id="548" r:id="rId17"/>
    <p:sldId id="296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&amp;目录" id="{8C317471-17BF-4B0D-A41A-4833ECD3DD38}">
          <p14:sldIdLst>
            <p14:sldId id="256"/>
          </p14:sldIdLst>
        </p14:section>
        <p14:section name="基础使用规范" id="{72415871-C82F-4EC3-9761-5D0A50629466}">
          <p14:sldIdLst>
            <p14:sldId id="456"/>
            <p14:sldId id="536"/>
            <p14:sldId id="537"/>
            <p14:sldId id="538"/>
            <p14:sldId id="540"/>
            <p14:sldId id="539"/>
            <p14:sldId id="543"/>
            <p14:sldId id="544"/>
            <p14:sldId id="542"/>
            <p14:sldId id="541"/>
            <p14:sldId id="546"/>
            <p14:sldId id="548"/>
          </p14:sldIdLst>
        </p14:section>
        <p14:section name="封底" id="{A5E3EA92-8B6B-4792-BDC3-65D8B8529C4A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9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545"/>
    <a:srgbClr val="7D7D7D"/>
    <a:srgbClr val="A5A5A5"/>
    <a:srgbClr val="5B9BD5"/>
    <a:srgbClr val="9999FF"/>
    <a:srgbClr val="0066CC"/>
    <a:srgbClr val="CC0099"/>
    <a:srgbClr val="1B3E2F"/>
    <a:srgbClr val="68B92E"/>
    <a:srgbClr val="1B3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6366" autoAdjust="0"/>
  </p:normalViewPr>
  <p:slideViewPr>
    <p:cSldViewPr snapToGrid="0" showGuides="1">
      <p:cViewPr varScale="1">
        <p:scale>
          <a:sx n="98" d="100"/>
          <a:sy n="98" d="100"/>
        </p:scale>
        <p:origin x="90" y="354"/>
      </p:cViewPr>
      <p:guideLst>
        <p:guide orient="horz" pos="2144"/>
        <p:guide pos="3916"/>
      </p:guideLst>
    </p:cSldViewPr>
  </p:slideViewPr>
  <p:outlineViewPr>
    <p:cViewPr>
      <p:scale>
        <a:sx n="33" d="100"/>
        <a:sy n="33" d="100"/>
      </p:scale>
      <p:origin x="0" y="-15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9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4DA-E0FD-49E5-87A2-6498FE813F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0C82D-2687-4AEF-B221-55CB30CBFB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19134" y="2152891"/>
            <a:ext cx="10295923" cy="121745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747541" y="3587048"/>
            <a:ext cx="7867516" cy="535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单击以编辑副标题样式 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1195848" y="1336459"/>
            <a:ext cx="419209" cy="411013"/>
            <a:chOff x="691349" y="533565"/>
            <a:chExt cx="419209" cy="411013"/>
          </a:xfrm>
        </p:grpSpPr>
        <p:sp>
          <p:nvSpPr>
            <p:cNvPr id="12" name="等腰三角形 11"/>
            <p:cNvSpPr/>
            <p:nvPr userDrawn="1"/>
          </p:nvSpPr>
          <p:spPr>
            <a:xfrm rot="5400000">
              <a:off x="805597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/>
          </p:nvSpPr>
          <p:spPr>
            <a:xfrm rot="5400000">
              <a:off x="585296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410455"/>
            <a:ext cx="3927423" cy="3447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88005" y="6238837"/>
            <a:ext cx="2127597" cy="3078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1456841"/>
            <a:ext cx="2628900" cy="4720122"/>
          </a:xfrm>
        </p:spPr>
        <p:txBody>
          <a:bodyPr vert="eaVert"/>
          <a:lstStyle/>
          <a:p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56841"/>
            <a:ext cx="7734300" cy="4720122"/>
          </a:xfrm>
        </p:spPr>
        <p:txBody>
          <a:bodyPr vert="eaVert"/>
          <a:lstStyle/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标题 1"/>
          <p:cNvSpPr txBox="1"/>
          <p:nvPr userDrawn="1"/>
        </p:nvSpPr>
        <p:spPr>
          <a:xfrm>
            <a:off x="1270861" y="76290"/>
            <a:ext cx="100829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152896" y="2119826"/>
            <a:ext cx="10004381" cy="15077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8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输入结束语！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1195848" y="1336459"/>
            <a:ext cx="419209" cy="411013"/>
            <a:chOff x="691349" y="533565"/>
            <a:chExt cx="419209" cy="411013"/>
          </a:xfrm>
        </p:grpSpPr>
        <p:sp>
          <p:nvSpPr>
            <p:cNvPr id="12" name="等腰三角形 11"/>
            <p:cNvSpPr/>
            <p:nvPr userDrawn="1"/>
          </p:nvSpPr>
          <p:spPr>
            <a:xfrm rot="5400000">
              <a:off x="805597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/>
          </p:nvSpPr>
          <p:spPr>
            <a:xfrm rot="5400000">
              <a:off x="585296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130515"/>
            <a:ext cx="5381469" cy="472392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88005" y="6251716"/>
            <a:ext cx="2127597" cy="3078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9950"/>
            <a:ext cx="39274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 userDrawn="1"/>
        </p:nvGrpSpPr>
        <p:grpSpPr bwMode="auto">
          <a:xfrm>
            <a:off x="11196638" y="1336675"/>
            <a:ext cx="419100" cy="411163"/>
            <a:chOff x="691349" y="533565"/>
            <a:chExt cx="419209" cy="411013"/>
          </a:xfrm>
        </p:grpSpPr>
        <p:sp>
          <p:nvSpPr>
            <p:cNvPr id="6" name="等腰三角形 5"/>
            <p:cNvSpPr/>
            <p:nvPr userDrawn="1"/>
          </p:nvSpPr>
          <p:spPr>
            <a:xfrm rot="5400000">
              <a:off x="805806" y="639827"/>
              <a:ext cx="411013" cy="19849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等腰三角形 6"/>
            <p:cNvSpPr/>
            <p:nvPr userDrawn="1"/>
          </p:nvSpPr>
          <p:spPr>
            <a:xfrm rot="5400000">
              <a:off x="585087" y="639827"/>
              <a:ext cx="411013" cy="1984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75" y="6238875"/>
            <a:ext cx="2127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标题 1"/>
          <p:cNvSpPr>
            <a:spLocks noGrp="1"/>
          </p:cNvSpPr>
          <p:nvPr>
            <p:ph type="ctrTitle"/>
          </p:nvPr>
        </p:nvSpPr>
        <p:spPr>
          <a:xfrm>
            <a:off x="1623455" y="2001329"/>
            <a:ext cx="9991602" cy="1379180"/>
          </a:xfrm>
        </p:spPr>
        <p:txBody>
          <a:bodyPr anchor="b">
            <a:noAutofit/>
          </a:bodyPr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4153546" y="3602038"/>
            <a:ext cx="7461511" cy="644498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0"/>
          </p:nvPr>
        </p:nvSpPr>
        <p:spPr>
          <a:xfrm>
            <a:off x="1301858" y="1825625"/>
            <a:ext cx="10051942" cy="4351338"/>
          </a:xfrm>
        </p:spPr>
        <p:txBody>
          <a:bodyPr/>
          <a:lstStyle>
            <a:lvl1pPr marL="357505" indent="-357505"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301858" y="365126"/>
            <a:ext cx="10051942" cy="8282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2"/>
          <p:cNvSpPr/>
          <p:nvPr userDrawn="1"/>
        </p:nvSpPr>
        <p:spPr>
          <a:xfrm>
            <a:off x="2408238" y="3087688"/>
            <a:ext cx="7477125" cy="84137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5649913" y="1790700"/>
            <a:ext cx="949325" cy="947738"/>
          </a:xfrm>
          <a:prstGeom prst="ellipse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5743575" y="1884363"/>
            <a:ext cx="762000" cy="760412"/>
          </a:xfrm>
          <a:prstGeom prst="ellipse">
            <a:avLst/>
          </a:prstGeom>
          <a:solidFill>
            <a:srgbClr val="1B3E2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2407534" y="3088427"/>
            <a:ext cx="7477246" cy="841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4246536" y="4091727"/>
            <a:ext cx="3906864" cy="13335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737696" y="1883727"/>
            <a:ext cx="767356" cy="75287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70861" y="91788"/>
            <a:ext cx="1008293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355600" indent="-355600"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355600" indent="-355600"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289239" y="10477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355600" indent="-355600"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355600" indent="-355600"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13778" y="262154"/>
            <a:ext cx="10041610" cy="9874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183188" y="1658318"/>
            <a:ext cx="6172200" cy="4342216"/>
          </a:xfrm>
        </p:spPr>
        <p:txBody>
          <a:bodyPr/>
          <a:lstStyle>
            <a:lvl1pPr marL="449580" indent="-449580"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658318"/>
            <a:ext cx="3932237" cy="435015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2"/>
          <p:cNvSpPr>
            <a:spLocks noGrp="1"/>
          </p:cNvSpPr>
          <p:nvPr>
            <p:ph type="pic" idx="1"/>
          </p:nvPr>
        </p:nvSpPr>
        <p:spPr>
          <a:xfrm>
            <a:off x="5183188" y="1627322"/>
            <a:ext cx="6172200" cy="423372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9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627437"/>
            <a:ext cx="3932237" cy="424155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313778" y="262154"/>
            <a:ext cx="10041610" cy="9874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78038" y="12205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SzPct val="90000"/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 marL="685800" indent="-228600"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DD2669-A4CE-45F3-8E5E-7C7F890812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6E100E-9CCA-4C2A-9AA6-189F174246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70861" y="102062"/>
            <a:ext cx="1008293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963" y="6326188"/>
            <a:ext cx="141605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270861" y="88165"/>
            <a:ext cx="1008293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70860" y="1837500"/>
            <a:ext cx="10082939" cy="4351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 userDrawn="1"/>
        </p:nvSpPr>
        <p:spPr>
          <a:xfrm>
            <a:off x="1271588" y="76200"/>
            <a:ext cx="10082212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1456841"/>
            <a:ext cx="2628900" cy="472012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456841"/>
            <a:ext cx="7734300" cy="472012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0425"/>
            <a:ext cx="53816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10"/>
          <p:cNvGrpSpPr/>
          <p:nvPr userDrawn="1"/>
        </p:nvGrpSpPr>
        <p:grpSpPr bwMode="auto">
          <a:xfrm>
            <a:off x="11196638" y="1336675"/>
            <a:ext cx="419100" cy="411163"/>
            <a:chOff x="691349" y="533565"/>
            <a:chExt cx="419209" cy="411013"/>
          </a:xfrm>
        </p:grpSpPr>
        <p:sp>
          <p:nvSpPr>
            <p:cNvPr id="5" name="等腰三角形 11"/>
            <p:cNvSpPr/>
            <p:nvPr userDrawn="1"/>
          </p:nvSpPr>
          <p:spPr>
            <a:xfrm rot="5400000">
              <a:off x="805806" y="639827"/>
              <a:ext cx="411013" cy="19849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等腰三角形 12"/>
            <p:cNvSpPr/>
            <p:nvPr userDrawn="1"/>
          </p:nvSpPr>
          <p:spPr>
            <a:xfrm rot="5400000">
              <a:off x="585087" y="639827"/>
              <a:ext cx="411013" cy="1984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7" name="图片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75" y="6251575"/>
            <a:ext cx="2127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1"/>
          <p:cNvSpPr>
            <a:spLocks noGrp="1"/>
          </p:cNvSpPr>
          <p:nvPr>
            <p:ph type="ctrTitle"/>
          </p:nvPr>
        </p:nvSpPr>
        <p:spPr>
          <a:xfrm>
            <a:off x="2152896" y="2119826"/>
            <a:ext cx="10004381" cy="150779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8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2"/>
          <p:cNvSpPr/>
          <p:nvPr userDrawn="1"/>
        </p:nvSpPr>
        <p:spPr>
          <a:xfrm>
            <a:off x="2408238" y="3087688"/>
            <a:ext cx="7477125" cy="84137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5649913" y="1790700"/>
            <a:ext cx="949325" cy="947738"/>
          </a:xfrm>
          <a:prstGeom prst="ellipse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5743575" y="1884363"/>
            <a:ext cx="762000" cy="760412"/>
          </a:xfrm>
          <a:prstGeom prst="ellipse">
            <a:avLst/>
          </a:prstGeom>
          <a:solidFill>
            <a:srgbClr val="1B3E2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1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963" y="6326188"/>
            <a:ext cx="141605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2407534" y="3088427"/>
            <a:ext cx="7477246" cy="841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4246536" y="4091727"/>
            <a:ext cx="3906864" cy="13335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737696" y="1883727"/>
            <a:ext cx="767356" cy="75287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3"/>
          <p:cNvSpPr/>
          <p:nvPr userDrawn="1"/>
        </p:nvSpPr>
        <p:spPr>
          <a:xfrm>
            <a:off x="4471988" y="1555750"/>
            <a:ext cx="3449637" cy="1149350"/>
          </a:xfrm>
          <a:custGeom>
            <a:avLst/>
            <a:gdLst>
              <a:gd name="connsiteX0" fmla="*/ 0 w 3010862"/>
              <a:gd name="connsiteY0" fmla="*/ 0 h 2824454"/>
              <a:gd name="connsiteX1" fmla="*/ 0 w 3010862"/>
              <a:gd name="connsiteY1" fmla="*/ 0 h 2824454"/>
              <a:gd name="connsiteX2" fmla="*/ 3010862 w 3010862"/>
              <a:gd name="connsiteY2" fmla="*/ 0 h 2824454"/>
              <a:gd name="connsiteX3" fmla="*/ 3010862 w 3010862"/>
              <a:gd name="connsiteY3" fmla="*/ 0 h 2824454"/>
              <a:gd name="connsiteX4" fmla="*/ 3010862 w 3010862"/>
              <a:gd name="connsiteY4" fmla="*/ 2824454 h 2824454"/>
              <a:gd name="connsiteX5" fmla="*/ 3010862 w 3010862"/>
              <a:gd name="connsiteY5" fmla="*/ 2824454 h 2824454"/>
              <a:gd name="connsiteX6" fmla="*/ 0 w 3010862"/>
              <a:gd name="connsiteY6" fmla="*/ 2824454 h 2824454"/>
              <a:gd name="connsiteX7" fmla="*/ 0 w 3010862"/>
              <a:gd name="connsiteY7" fmla="*/ 2824454 h 2824454"/>
              <a:gd name="connsiteX8" fmla="*/ 0 w 3010862"/>
              <a:gd name="connsiteY8" fmla="*/ 0 h 2824454"/>
              <a:gd name="connsiteX0-1" fmla="*/ 0 w 3010862"/>
              <a:gd name="connsiteY0-2" fmla="*/ 0 h 2824454"/>
              <a:gd name="connsiteX1-3" fmla="*/ 0 w 3010862"/>
              <a:gd name="connsiteY1-4" fmla="*/ 0 h 2824454"/>
              <a:gd name="connsiteX2-5" fmla="*/ 3010862 w 3010862"/>
              <a:gd name="connsiteY2-6" fmla="*/ 0 h 2824454"/>
              <a:gd name="connsiteX3-7" fmla="*/ 3010862 w 3010862"/>
              <a:gd name="connsiteY3-8" fmla="*/ 0 h 2824454"/>
              <a:gd name="connsiteX4-9" fmla="*/ 3010862 w 3010862"/>
              <a:gd name="connsiteY4-10" fmla="*/ 2824454 h 2824454"/>
              <a:gd name="connsiteX5-11" fmla="*/ 3010862 w 3010862"/>
              <a:gd name="connsiteY5-12" fmla="*/ 2824454 h 2824454"/>
              <a:gd name="connsiteX6-13" fmla="*/ 0 w 3010862"/>
              <a:gd name="connsiteY6-14" fmla="*/ 2824454 h 2824454"/>
              <a:gd name="connsiteX7-15" fmla="*/ 0 w 3010862"/>
              <a:gd name="connsiteY7-16" fmla="*/ 0 h 2824454"/>
              <a:gd name="connsiteX0-17" fmla="*/ 0 w 3102302"/>
              <a:gd name="connsiteY0-18" fmla="*/ 2824454 h 2915894"/>
              <a:gd name="connsiteX1-19" fmla="*/ 0 w 3102302"/>
              <a:gd name="connsiteY1-20" fmla="*/ 0 h 2915894"/>
              <a:gd name="connsiteX2-21" fmla="*/ 0 w 3102302"/>
              <a:gd name="connsiteY2-22" fmla="*/ 0 h 2915894"/>
              <a:gd name="connsiteX3-23" fmla="*/ 3010862 w 3102302"/>
              <a:gd name="connsiteY3-24" fmla="*/ 0 h 2915894"/>
              <a:gd name="connsiteX4-25" fmla="*/ 3010862 w 3102302"/>
              <a:gd name="connsiteY4-26" fmla="*/ 0 h 2915894"/>
              <a:gd name="connsiteX5-27" fmla="*/ 3010862 w 3102302"/>
              <a:gd name="connsiteY5-28" fmla="*/ 2824454 h 2915894"/>
              <a:gd name="connsiteX6-29" fmla="*/ 3102302 w 3102302"/>
              <a:gd name="connsiteY6-30" fmla="*/ 2915894 h 2915894"/>
              <a:gd name="connsiteX0-31" fmla="*/ 0 w 3010862"/>
              <a:gd name="connsiteY0-32" fmla="*/ 2824454 h 2915894"/>
              <a:gd name="connsiteX1-33" fmla="*/ 0 w 3010862"/>
              <a:gd name="connsiteY1-34" fmla="*/ 0 h 2915894"/>
              <a:gd name="connsiteX2-35" fmla="*/ 0 w 3010862"/>
              <a:gd name="connsiteY2-36" fmla="*/ 0 h 2915894"/>
              <a:gd name="connsiteX3-37" fmla="*/ 3010862 w 3010862"/>
              <a:gd name="connsiteY3-38" fmla="*/ 0 h 2915894"/>
              <a:gd name="connsiteX4-39" fmla="*/ 3010862 w 3010862"/>
              <a:gd name="connsiteY4-40" fmla="*/ 0 h 2915894"/>
              <a:gd name="connsiteX5-41" fmla="*/ 3010862 w 3010862"/>
              <a:gd name="connsiteY5-42" fmla="*/ 2824454 h 2915894"/>
              <a:gd name="connsiteX6-43" fmla="*/ 2981986 w 3010862"/>
              <a:gd name="connsiteY6-44" fmla="*/ 2915894 h 2915894"/>
              <a:gd name="connsiteX0-45" fmla="*/ 0 w 3030112"/>
              <a:gd name="connsiteY0-46" fmla="*/ 2824454 h 2855736"/>
              <a:gd name="connsiteX1-47" fmla="*/ 0 w 3030112"/>
              <a:gd name="connsiteY1-48" fmla="*/ 0 h 2855736"/>
              <a:gd name="connsiteX2-49" fmla="*/ 0 w 3030112"/>
              <a:gd name="connsiteY2-50" fmla="*/ 0 h 2855736"/>
              <a:gd name="connsiteX3-51" fmla="*/ 3010862 w 3030112"/>
              <a:gd name="connsiteY3-52" fmla="*/ 0 h 2855736"/>
              <a:gd name="connsiteX4-53" fmla="*/ 3010862 w 3030112"/>
              <a:gd name="connsiteY4-54" fmla="*/ 0 h 2855736"/>
              <a:gd name="connsiteX5-55" fmla="*/ 3010862 w 3030112"/>
              <a:gd name="connsiteY5-56" fmla="*/ 2824454 h 2855736"/>
              <a:gd name="connsiteX6-57" fmla="*/ 3030112 w 3030112"/>
              <a:gd name="connsiteY6-58" fmla="*/ 2855736 h 2855736"/>
              <a:gd name="connsiteX0-59" fmla="*/ 0 w 3010862"/>
              <a:gd name="connsiteY0-60" fmla="*/ 2824454 h 2824454"/>
              <a:gd name="connsiteX1-61" fmla="*/ 0 w 3010862"/>
              <a:gd name="connsiteY1-62" fmla="*/ 0 h 2824454"/>
              <a:gd name="connsiteX2-63" fmla="*/ 0 w 3010862"/>
              <a:gd name="connsiteY2-64" fmla="*/ 0 h 2824454"/>
              <a:gd name="connsiteX3-65" fmla="*/ 3010862 w 3010862"/>
              <a:gd name="connsiteY3-66" fmla="*/ 0 h 2824454"/>
              <a:gd name="connsiteX4-67" fmla="*/ 3010862 w 3010862"/>
              <a:gd name="connsiteY4-68" fmla="*/ 0 h 2824454"/>
              <a:gd name="connsiteX5-69" fmla="*/ 3010862 w 3010862"/>
              <a:gd name="connsiteY5-70" fmla="*/ 2824454 h 28244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010862" h="2824454">
                <a:moveTo>
                  <a:pt x="0" y="2824454"/>
                </a:moveTo>
                <a:lnTo>
                  <a:pt x="0" y="0"/>
                </a:lnTo>
                <a:lnTo>
                  <a:pt x="0" y="0"/>
                </a:lnTo>
                <a:lnTo>
                  <a:pt x="3010862" y="0"/>
                </a:lnTo>
                <a:lnTo>
                  <a:pt x="3010862" y="0"/>
                </a:lnTo>
                <a:lnTo>
                  <a:pt x="3010862" y="2824454"/>
                </a:lnTo>
              </a:path>
            </a:pathLst>
          </a:custGeom>
          <a:noFill/>
          <a:ln w="38100">
            <a:solidFill>
              <a:srgbClr val="68B92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矩形: 圆角 3"/>
          <p:cNvSpPr/>
          <p:nvPr userDrawn="1"/>
        </p:nvSpPr>
        <p:spPr>
          <a:xfrm rot="10800000">
            <a:off x="4494213" y="3925888"/>
            <a:ext cx="3449637" cy="1149350"/>
          </a:xfrm>
          <a:custGeom>
            <a:avLst/>
            <a:gdLst>
              <a:gd name="connsiteX0" fmla="*/ 0 w 3010862"/>
              <a:gd name="connsiteY0" fmla="*/ 0 h 2824454"/>
              <a:gd name="connsiteX1" fmla="*/ 0 w 3010862"/>
              <a:gd name="connsiteY1" fmla="*/ 0 h 2824454"/>
              <a:gd name="connsiteX2" fmla="*/ 3010862 w 3010862"/>
              <a:gd name="connsiteY2" fmla="*/ 0 h 2824454"/>
              <a:gd name="connsiteX3" fmla="*/ 3010862 w 3010862"/>
              <a:gd name="connsiteY3" fmla="*/ 0 h 2824454"/>
              <a:gd name="connsiteX4" fmla="*/ 3010862 w 3010862"/>
              <a:gd name="connsiteY4" fmla="*/ 2824454 h 2824454"/>
              <a:gd name="connsiteX5" fmla="*/ 3010862 w 3010862"/>
              <a:gd name="connsiteY5" fmla="*/ 2824454 h 2824454"/>
              <a:gd name="connsiteX6" fmla="*/ 0 w 3010862"/>
              <a:gd name="connsiteY6" fmla="*/ 2824454 h 2824454"/>
              <a:gd name="connsiteX7" fmla="*/ 0 w 3010862"/>
              <a:gd name="connsiteY7" fmla="*/ 2824454 h 2824454"/>
              <a:gd name="connsiteX8" fmla="*/ 0 w 3010862"/>
              <a:gd name="connsiteY8" fmla="*/ 0 h 2824454"/>
              <a:gd name="connsiteX0-1" fmla="*/ 0 w 3010862"/>
              <a:gd name="connsiteY0-2" fmla="*/ 0 h 2824454"/>
              <a:gd name="connsiteX1-3" fmla="*/ 0 w 3010862"/>
              <a:gd name="connsiteY1-4" fmla="*/ 0 h 2824454"/>
              <a:gd name="connsiteX2-5" fmla="*/ 3010862 w 3010862"/>
              <a:gd name="connsiteY2-6" fmla="*/ 0 h 2824454"/>
              <a:gd name="connsiteX3-7" fmla="*/ 3010862 w 3010862"/>
              <a:gd name="connsiteY3-8" fmla="*/ 0 h 2824454"/>
              <a:gd name="connsiteX4-9" fmla="*/ 3010862 w 3010862"/>
              <a:gd name="connsiteY4-10" fmla="*/ 2824454 h 2824454"/>
              <a:gd name="connsiteX5-11" fmla="*/ 3010862 w 3010862"/>
              <a:gd name="connsiteY5-12" fmla="*/ 2824454 h 2824454"/>
              <a:gd name="connsiteX6-13" fmla="*/ 0 w 3010862"/>
              <a:gd name="connsiteY6-14" fmla="*/ 2824454 h 2824454"/>
              <a:gd name="connsiteX7-15" fmla="*/ 0 w 3010862"/>
              <a:gd name="connsiteY7-16" fmla="*/ 0 h 2824454"/>
              <a:gd name="connsiteX0-17" fmla="*/ 0 w 3102302"/>
              <a:gd name="connsiteY0-18" fmla="*/ 2824454 h 2915894"/>
              <a:gd name="connsiteX1-19" fmla="*/ 0 w 3102302"/>
              <a:gd name="connsiteY1-20" fmla="*/ 0 h 2915894"/>
              <a:gd name="connsiteX2-21" fmla="*/ 0 w 3102302"/>
              <a:gd name="connsiteY2-22" fmla="*/ 0 h 2915894"/>
              <a:gd name="connsiteX3-23" fmla="*/ 3010862 w 3102302"/>
              <a:gd name="connsiteY3-24" fmla="*/ 0 h 2915894"/>
              <a:gd name="connsiteX4-25" fmla="*/ 3010862 w 3102302"/>
              <a:gd name="connsiteY4-26" fmla="*/ 0 h 2915894"/>
              <a:gd name="connsiteX5-27" fmla="*/ 3010862 w 3102302"/>
              <a:gd name="connsiteY5-28" fmla="*/ 2824454 h 2915894"/>
              <a:gd name="connsiteX6-29" fmla="*/ 3102302 w 3102302"/>
              <a:gd name="connsiteY6-30" fmla="*/ 2915894 h 2915894"/>
              <a:gd name="connsiteX0-31" fmla="*/ 0 w 3010862"/>
              <a:gd name="connsiteY0-32" fmla="*/ 2824454 h 2915894"/>
              <a:gd name="connsiteX1-33" fmla="*/ 0 w 3010862"/>
              <a:gd name="connsiteY1-34" fmla="*/ 0 h 2915894"/>
              <a:gd name="connsiteX2-35" fmla="*/ 0 w 3010862"/>
              <a:gd name="connsiteY2-36" fmla="*/ 0 h 2915894"/>
              <a:gd name="connsiteX3-37" fmla="*/ 3010862 w 3010862"/>
              <a:gd name="connsiteY3-38" fmla="*/ 0 h 2915894"/>
              <a:gd name="connsiteX4-39" fmla="*/ 3010862 w 3010862"/>
              <a:gd name="connsiteY4-40" fmla="*/ 0 h 2915894"/>
              <a:gd name="connsiteX5-41" fmla="*/ 3010862 w 3010862"/>
              <a:gd name="connsiteY5-42" fmla="*/ 2824454 h 2915894"/>
              <a:gd name="connsiteX6-43" fmla="*/ 2981986 w 3010862"/>
              <a:gd name="connsiteY6-44" fmla="*/ 2915894 h 2915894"/>
              <a:gd name="connsiteX0-45" fmla="*/ 0 w 3030112"/>
              <a:gd name="connsiteY0-46" fmla="*/ 2824454 h 2855736"/>
              <a:gd name="connsiteX1-47" fmla="*/ 0 w 3030112"/>
              <a:gd name="connsiteY1-48" fmla="*/ 0 h 2855736"/>
              <a:gd name="connsiteX2-49" fmla="*/ 0 w 3030112"/>
              <a:gd name="connsiteY2-50" fmla="*/ 0 h 2855736"/>
              <a:gd name="connsiteX3-51" fmla="*/ 3010862 w 3030112"/>
              <a:gd name="connsiteY3-52" fmla="*/ 0 h 2855736"/>
              <a:gd name="connsiteX4-53" fmla="*/ 3010862 w 3030112"/>
              <a:gd name="connsiteY4-54" fmla="*/ 0 h 2855736"/>
              <a:gd name="connsiteX5-55" fmla="*/ 3010862 w 3030112"/>
              <a:gd name="connsiteY5-56" fmla="*/ 2824454 h 2855736"/>
              <a:gd name="connsiteX6-57" fmla="*/ 3030112 w 3030112"/>
              <a:gd name="connsiteY6-58" fmla="*/ 2855736 h 2855736"/>
              <a:gd name="connsiteX0-59" fmla="*/ 0 w 3010862"/>
              <a:gd name="connsiteY0-60" fmla="*/ 2824454 h 2824454"/>
              <a:gd name="connsiteX1-61" fmla="*/ 0 w 3010862"/>
              <a:gd name="connsiteY1-62" fmla="*/ 0 h 2824454"/>
              <a:gd name="connsiteX2-63" fmla="*/ 0 w 3010862"/>
              <a:gd name="connsiteY2-64" fmla="*/ 0 h 2824454"/>
              <a:gd name="connsiteX3-65" fmla="*/ 3010862 w 3010862"/>
              <a:gd name="connsiteY3-66" fmla="*/ 0 h 2824454"/>
              <a:gd name="connsiteX4-67" fmla="*/ 3010862 w 3010862"/>
              <a:gd name="connsiteY4-68" fmla="*/ 0 h 2824454"/>
              <a:gd name="connsiteX5-69" fmla="*/ 3010862 w 3010862"/>
              <a:gd name="connsiteY5-70" fmla="*/ 2824454 h 28244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010862" h="2824454">
                <a:moveTo>
                  <a:pt x="0" y="2824454"/>
                </a:moveTo>
                <a:lnTo>
                  <a:pt x="0" y="0"/>
                </a:lnTo>
                <a:lnTo>
                  <a:pt x="0" y="0"/>
                </a:lnTo>
                <a:lnTo>
                  <a:pt x="3010862" y="0"/>
                </a:lnTo>
                <a:lnTo>
                  <a:pt x="3010862" y="0"/>
                </a:lnTo>
                <a:lnTo>
                  <a:pt x="3010862" y="2824454"/>
                </a:lnTo>
              </a:path>
            </a:pathLst>
          </a:custGeom>
          <a:noFill/>
          <a:ln w="38100">
            <a:solidFill>
              <a:srgbClr val="68B92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7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1163638"/>
            <a:ext cx="9112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963" y="6326188"/>
            <a:ext cx="141605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473377" y="2922929"/>
            <a:ext cx="7450111" cy="85951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副标题 2"/>
          <p:cNvSpPr>
            <a:spLocks noGrp="1"/>
          </p:cNvSpPr>
          <p:nvPr>
            <p:ph type="subTitle" idx="1"/>
          </p:nvPr>
        </p:nvSpPr>
        <p:spPr>
          <a:xfrm>
            <a:off x="4471788" y="3957131"/>
            <a:ext cx="3472198" cy="111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5600235" y="1916728"/>
            <a:ext cx="1213787" cy="9144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tx1">
                    <a:alpha val="3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963" y="6326188"/>
            <a:ext cx="141605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bg>
      <p:bgPr>
        <a:solidFill>
          <a:schemeClr val="tx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 userDrawn="1"/>
        </p:nvSpPr>
        <p:spPr>
          <a:xfrm>
            <a:off x="2407534" y="3087671"/>
            <a:ext cx="7477246" cy="8421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5650504" y="1790268"/>
            <a:ext cx="948006" cy="948006"/>
          </a:xfrm>
          <a:prstGeom prst="ellipse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5743963" y="1883727"/>
            <a:ext cx="761088" cy="761088"/>
          </a:xfrm>
          <a:prstGeom prst="ellipse">
            <a:avLst/>
          </a:prstGeom>
          <a:solidFill>
            <a:srgbClr val="1B3E2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7534" y="3088427"/>
            <a:ext cx="7477246" cy="841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编辑文本</a:t>
            </a:r>
            <a:endParaRPr lang="zh-CN" altLang="en-US" dirty="0"/>
          </a:p>
        </p:txBody>
      </p:sp>
      <p:sp>
        <p:nvSpPr>
          <p:cNvPr id="7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4246536" y="4091727"/>
            <a:ext cx="3906864" cy="13335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单击以编辑说明内容</a:t>
            </a:r>
            <a:endParaRPr lang="zh-CN" altLang="en-US" dirty="0"/>
          </a:p>
        </p:txBody>
      </p:sp>
      <p:sp>
        <p:nvSpPr>
          <p:cNvPr id="8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37696" y="1883727"/>
            <a:ext cx="767356" cy="75287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68157" y="6364018"/>
            <a:ext cx="1416295" cy="2049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12762" y="110482"/>
            <a:ext cx="10041038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SzPct val="90000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SzPct val="90000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33328" y="104775"/>
            <a:ext cx="1012206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SzPct val="90000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SzPct val="90000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33951" y="312514"/>
            <a:ext cx="10121437" cy="8912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1693483"/>
            <a:ext cx="6172200" cy="4425076"/>
          </a:xfrm>
          <a:prstGeom prst="rect">
            <a:avLst/>
          </a:prstGeom>
        </p:spPr>
        <p:txBody>
          <a:bodyPr/>
          <a:lstStyle>
            <a:lvl1pPr>
              <a:buSzPct val="90000"/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693482"/>
            <a:ext cx="3932237" cy="4425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98602" y="312515"/>
            <a:ext cx="10156785" cy="9259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759352"/>
            <a:ext cx="6172200" cy="4101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59352"/>
            <a:ext cx="3932237" cy="41096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25061" y="14238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68157" y="6326166"/>
            <a:ext cx="1416295" cy="20494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emf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image" Target="../media/image4.emf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60714" y="106270"/>
            <a:ext cx="93834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0714" y="1825625"/>
            <a:ext cx="93834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691348" y="533565"/>
            <a:ext cx="419209" cy="411013"/>
            <a:chOff x="691349" y="533565"/>
            <a:chExt cx="419209" cy="411013"/>
          </a:xfrm>
        </p:grpSpPr>
        <p:sp>
          <p:nvSpPr>
            <p:cNvPr id="13" name="等腰三角形 12"/>
            <p:cNvSpPr/>
            <p:nvPr userDrawn="1"/>
          </p:nvSpPr>
          <p:spPr>
            <a:xfrm rot="5400000">
              <a:off x="805597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/>
          </p:nvSpPr>
          <p:spPr>
            <a:xfrm rot="5400000">
              <a:off x="585296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691349" y="533565"/>
            <a:ext cx="419209" cy="411013"/>
            <a:chOff x="691349" y="533565"/>
            <a:chExt cx="419209" cy="411013"/>
          </a:xfrm>
        </p:grpSpPr>
        <p:sp>
          <p:nvSpPr>
            <p:cNvPr id="18" name="等腰三角形 17"/>
            <p:cNvSpPr/>
            <p:nvPr userDrawn="1"/>
          </p:nvSpPr>
          <p:spPr>
            <a:xfrm rot="5400000">
              <a:off x="805597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 userDrawn="1"/>
          </p:nvSpPr>
          <p:spPr>
            <a:xfrm rot="5400000">
              <a:off x="585296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68157" y="6326166"/>
            <a:ext cx="1416295" cy="2049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44500" indent="-4445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p"/>
        <a:defRPr sz="2800" kern="1200">
          <a:solidFill>
            <a:schemeClr val="bg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6"/>
          <p:cNvGrpSpPr/>
          <p:nvPr userDrawn="1"/>
        </p:nvGrpSpPr>
        <p:grpSpPr bwMode="auto">
          <a:xfrm>
            <a:off x="690563" y="533400"/>
            <a:ext cx="420687" cy="411163"/>
            <a:chOff x="691349" y="533565"/>
            <a:chExt cx="419209" cy="411013"/>
          </a:xfrm>
        </p:grpSpPr>
        <p:sp>
          <p:nvSpPr>
            <p:cNvPr id="9" name="等腰三角形 7"/>
            <p:cNvSpPr/>
            <p:nvPr userDrawn="1"/>
          </p:nvSpPr>
          <p:spPr>
            <a:xfrm rot="5400000">
              <a:off x="805390" y="639410"/>
              <a:ext cx="411013" cy="19932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等腰三角形 8"/>
            <p:cNvSpPr/>
            <p:nvPr userDrawn="1"/>
          </p:nvSpPr>
          <p:spPr>
            <a:xfrm rot="5400000">
              <a:off x="585504" y="639410"/>
              <a:ext cx="411013" cy="19932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1271588" y="88900"/>
            <a:ext cx="1008221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271588" y="1836738"/>
            <a:ext cx="10082212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2053" name="图片 1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963" y="6326188"/>
            <a:ext cx="141605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15.xml"/><Relationship Id="rId2" Type="http://schemas.openxmlformats.org/officeDocument/2006/relationships/image" Target="../media/image19.png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tags" Target="../tags/tag18.xml"/><Relationship Id="rId4" Type="http://schemas.openxmlformats.org/officeDocument/2006/relationships/image" Target="../media/image22.png"/><Relationship Id="rId3" Type="http://schemas.openxmlformats.org/officeDocument/2006/relationships/tags" Target="../tags/tag17.xml"/><Relationship Id="rId2" Type="http://schemas.openxmlformats.org/officeDocument/2006/relationships/image" Target="../media/image21.png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3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7.xml"/><Relationship Id="rId2" Type="http://schemas.openxmlformats.org/officeDocument/2006/relationships/image" Target="../media/image12.jpe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tags" Target="../tags/tag12.xml"/><Relationship Id="rId4" Type="http://schemas.openxmlformats.org/officeDocument/2006/relationships/image" Target="../media/image16.png"/><Relationship Id="rId3" Type="http://schemas.openxmlformats.org/officeDocument/2006/relationships/tags" Target="../tags/tag11.xml"/><Relationship Id="rId2" Type="http://schemas.openxmlformats.org/officeDocument/2006/relationships/image" Target="../media/image15.pn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16670" y="2152891"/>
            <a:ext cx="10295923" cy="121745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内存管理原理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70127" y="3587048"/>
            <a:ext cx="7867516" cy="535248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黎晨曦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副标题 2"/>
          <p:cNvSpPr txBox="1"/>
          <p:nvPr/>
        </p:nvSpPr>
        <p:spPr>
          <a:xfrm>
            <a:off x="3770127" y="4071370"/>
            <a:ext cx="7867516" cy="535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800" kern="1200">
                <a:solidFill>
                  <a:schemeClr val="tx2"/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2022-12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内存性能问题定位思路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0070" y="1654810"/>
            <a:ext cx="1145032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定位内存问题的基本</a:t>
            </a:r>
            <a:r>
              <a:rPr lang="zh-CN" altLang="en-US"/>
              <a:t>命令：</a:t>
            </a:r>
            <a:endParaRPr lang="zh-CN" altLang="en-US"/>
          </a:p>
          <a:p>
            <a:endParaRPr lang="zh-CN" altLang="en-US"/>
          </a:p>
          <a:p>
            <a:r>
              <a:rPr lang="en-US" altLang="zh-CN" sz="1600"/>
              <a:t>1 </a:t>
            </a:r>
            <a:r>
              <a:rPr lang="zh-CN" altLang="en-US" sz="1600"/>
              <a:t>先查看系统内存的基本指标，确认系统整体的内存使用情况。工具：</a:t>
            </a:r>
            <a:r>
              <a:rPr lang="en-US" altLang="zh-CN" sz="1600"/>
              <a:t>free , top </a:t>
            </a:r>
            <a:r>
              <a:rPr lang="zh-CN" altLang="en-US" sz="1600"/>
              <a:t>，</a:t>
            </a:r>
            <a:r>
              <a:rPr lang="en-US" altLang="zh-CN" sz="1600"/>
              <a:t>/proc/meminfo</a:t>
            </a:r>
            <a:endParaRPr lang="en-US" altLang="zh-CN" sz="1600"/>
          </a:p>
          <a:p>
            <a:endParaRPr lang="zh-CN" altLang="en-US" sz="1600"/>
          </a:p>
          <a:p>
            <a:r>
              <a:rPr lang="en-US" altLang="zh-CN" sz="1600"/>
              <a:t>2 </a:t>
            </a:r>
            <a:r>
              <a:rPr lang="zh-CN" altLang="en-US" sz="1600"/>
              <a:t>查看内存的增长和释放趋势。确认内存问题。</a:t>
            </a:r>
            <a:r>
              <a:rPr lang="en-US" altLang="zh-CN" sz="1600"/>
              <a:t> </a:t>
            </a:r>
            <a:r>
              <a:rPr lang="zh-CN" altLang="en-US" sz="1600"/>
              <a:t>工具：</a:t>
            </a:r>
            <a:r>
              <a:rPr lang="en-US" altLang="zh-CN" sz="1600"/>
              <a:t>vmstat ,sar</a:t>
            </a:r>
            <a:endParaRPr lang="en-US" altLang="zh-CN" sz="1600"/>
          </a:p>
          <a:p>
            <a:endParaRPr lang="en-US" altLang="zh-CN" sz="1600"/>
          </a:p>
          <a:p>
            <a:r>
              <a:rPr lang="zh-CN" altLang="en-US" sz="1600"/>
              <a:t>系统可能存在问题：系统剩余内存不足，系统可用内存不足，缓存</a:t>
            </a:r>
            <a:r>
              <a:rPr lang="en-US" altLang="zh-CN" sz="1600"/>
              <a:t>/</a:t>
            </a:r>
            <a:r>
              <a:rPr lang="zh-CN" altLang="en-US" sz="1600"/>
              <a:t>缓冲区过多，内存泄露，大量缺页异常，使用了</a:t>
            </a:r>
            <a:r>
              <a:rPr lang="en-US" altLang="zh-CN" sz="1600"/>
              <a:t>swap</a:t>
            </a:r>
            <a:r>
              <a:rPr lang="zh-CN" altLang="en-US" sz="1600"/>
              <a:t>空间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内存分配分析工具：</a:t>
            </a:r>
            <a:r>
              <a:rPr lang="en-US" altLang="zh-CN" sz="1600"/>
              <a:t>memleak</a:t>
            </a:r>
            <a:r>
              <a:rPr lang="zh-CN" altLang="en-US" sz="1600"/>
              <a:t>，</a:t>
            </a:r>
            <a:r>
              <a:rPr lang="en-US" altLang="zh-CN" sz="1600"/>
              <a:t>strace, slabtop , /proc/buddyinfo</a:t>
            </a:r>
            <a:endParaRPr lang="en-US" altLang="zh-CN" sz="1600"/>
          </a:p>
          <a:p>
            <a:endParaRPr lang="en-US" altLang="zh-CN" sz="1600"/>
          </a:p>
          <a:p>
            <a:r>
              <a:rPr lang="zh-CN" altLang="en-US" sz="1600"/>
              <a:t>进程内存分析：</a:t>
            </a:r>
            <a:r>
              <a:rPr lang="en-US" altLang="zh-CN" sz="1600"/>
              <a:t> pidstat (</a:t>
            </a:r>
            <a:r>
              <a:rPr lang="zh-CN" altLang="en-US" sz="1600"/>
              <a:t>内存使用率，虚拟内存，常驻内存，缺页异常</a:t>
            </a:r>
            <a:r>
              <a:rPr lang="en-US" altLang="zh-CN" sz="1600"/>
              <a:t>)</a:t>
            </a:r>
            <a:r>
              <a:rPr lang="zh-CN" altLang="en-US" sz="1600"/>
              <a:t>，</a:t>
            </a:r>
            <a:r>
              <a:rPr lang="en-US" altLang="zh-CN" sz="1600"/>
              <a:t>pmap </a:t>
            </a:r>
            <a:r>
              <a:rPr lang="zh-CN" altLang="en-US" sz="1600"/>
              <a:t>（内存空间）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缓存</a:t>
            </a:r>
            <a:r>
              <a:rPr lang="en-US" altLang="zh-CN" sz="1600"/>
              <a:t>/</a:t>
            </a:r>
            <a:r>
              <a:rPr lang="zh-CN" altLang="en-US" sz="1600"/>
              <a:t>缓冲区分析：</a:t>
            </a:r>
            <a:r>
              <a:rPr lang="en-US" altLang="zh-CN" sz="1600"/>
              <a:t> cachetop </a:t>
            </a:r>
            <a:r>
              <a:rPr lang="zh-CN" altLang="en-US" sz="1600"/>
              <a:t>，</a:t>
            </a:r>
            <a:r>
              <a:rPr lang="en-US" altLang="zh-CN" sz="1600"/>
              <a:t>slabtop</a:t>
            </a:r>
            <a:r>
              <a:rPr lang="zh-CN" altLang="en-US" sz="1600"/>
              <a:t>，</a:t>
            </a:r>
            <a:r>
              <a:rPr lang="en-US" altLang="zh-CN" sz="1600"/>
              <a:t>cachestat , pcstat ,hcache,lsof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 </a:t>
            </a:r>
            <a:endParaRPr lang="zh-CN" altLang="en-US" sz="1600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vmstat </a:t>
            </a:r>
            <a:r>
              <a:rPr lang="zh-CN" altLang="en-US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命令详解</a:t>
            </a:r>
            <a:endParaRPr lang="zh-CN" altLang="en-US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4170" y="1310005"/>
            <a:ext cx="8405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vmstat - Report virtual memory statistics</a:t>
            </a:r>
            <a:r>
              <a:rPr lang="en-US" altLang="zh-CN"/>
              <a:t>  </a:t>
            </a:r>
            <a:r>
              <a:rPr lang="zh-CN" altLang="en-US"/>
              <a:t>具体使用参考</a:t>
            </a:r>
            <a:r>
              <a:rPr lang="en-US" altLang="zh-CN"/>
              <a:t>man vmstat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9275" y="1899920"/>
            <a:ext cx="7143750" cy="1019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4170" y="2962275"/>
            <a:ext cx="3807460" cy="3895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procs</a:t>
            </a:r>
            <a:r>
              <a:rPr lang="zh-CN" altLang="en-US" sz="1200"/>
              <a:t>：进程信息，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r </a:t>
            </a:r>
            <a:r>
              <a:rPr lang="zh-CN" altLang="en-US" sz="1200"/>
              <a:t>表示等待运行的进程数量，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b</a:t>
            </a:r>
            <a:r>
              <a:rPr lang="zh-CN" altLang="en-US" sz="1200"/>
              <a:t>表示不可被唤醒的进程数量</a:t>
            </a:r>
            <a:endParaRPr lang="zh-CN" altLang="en-US" sz="1200"/>
          </a:p>
          <a:p>
            <a:r>
              <a:rPr lang="zh-CN" altLang="en-US" sz="1200"/>
              <a:t>这两</a:t>
            </a:r>
            <a:r>
              <a:rPr lang="zh-CN" altLang="en-US" sz="1200">
                <a:sym typeface="+mn-ea"/>
              </a:rPr>
              <a:t>数值越大代表系统越繁忙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/>
              <a:t>memory: </a:t>
            </a:r>
            <a:r>
              <a:rPr lang="zh-CN" altLang="en-US" sz="1200"/>
              <a:t>内存信息</a:t>
            </a:r>
            <a:endParaRPr lang="en-US" altLang="zh-CN" sz="1200"/>
          </a:p>
          <a:p>
            <a:r>
              <a:rPr lang="en-US" altLang="zh-CN" sz="1200"/>
              <a:t>  swpd</a:t>
            </a:r>
            <a:r>
              <a:rPr lang="zh-CN" altLang="en-US" sz="1200"/>
              <a:t>：虚拟内存的使用情况，单位</a:t>
            </a:r>
            <a:r>
              <a:rPr lang="en-US" altLang="zh-CN" sz="1200"/>
              <a:t>KB</a:t>
            </a:r>
            <a:endParaRPr lang="en-US" altLang="zh-CN" sz="1200"/>
          </a:p>
          <a:p>
            <a:r>
              <a:rPr lang="en-US" altLang="zh-CN" sz="1200"/>
              <a:t>  free</a:t>
            </a:r>
            <a:r>
              <a:rPr lang="zh-CN" altLang="en-US" sz="1200"/>
              <a:t>：空闲内存空间，单位</a:t>
            </a:r>
            <a:r>
              <a:rPr lang="en-US" altLang="zh-CN" sz="1200"/>
              <a:t>KB</a:t>
            </a:r>
            <a:endParaRPr lang="en-US" altLang="zh-CN" sz="1200"/>
          </a:p>
          <a:p>
            <a:r>
              <a:rPr lang="en-US" altLang="zh-CN" sz="1200"/>
              <a:t>  buff </a:t>
            </a:r>
            <a:r>
              <a:rPr lang="zh-CN" altLang="en-US" sz="1200"/>
              <a:t>：缓存的内存空间，单位</a:t>
            </a:r>
            <a:r>
              <a:rPr lang="en-US" altLang="zh-CN" sz="1200"/>
              <a:t>KB</a:t>
            </a:r>
            <a:endParaRPr lang="en-US" altLang="zh-CN" sz="1200"/>
          </a:p>
          <a:p>
            <a:r>
              <a:rPr lang="en-US" altLang="zh-CN" sz="1200"/>
              <a:t>  cache</a:t>
            </a:r>
            <a:r>
              <a:rPr lang="zh-CN" altLang="en-US" sz="1200"/>
              <a:t>：缓存的内存空间，单位</a:t>
            </a:r>
            <a:r>
              <a:rPr lang="en-US" altLang="zh-CN" sz="1200"/>
              <a:t>KB</a:t>
            </a:r>
            <a:endParaRPr lang="en-US" altLang="zh-CN" sz="1200"/>
          </a:p>
          <a:p>
            <a:endParaRPr lang="en-US" altLang="zh-CN" sz="1200"/>
          </a:p>
          <a:p>
            <a:r>
              <a:rPr lang="en-US" altLang="zh-CN" sz="1200"/>
              <a:t>swap: </a:t>
            </a:r>
            <a:r>
              <a:rPr lang="zh-CN" altLang="en-US" sz="1200"/>
              <a:t>交换分区信息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si : </a:t>
            </a:r>
            <a:r>
              <a:rPr lang="zh-CN" altLang="en-US" sz="1200"/>
              <a:t>从磁盘中交换至内存的数据量，单位为</a:t>
            </a:r>
            <a:r>
              <a:rPr lang="en-US" altLang="zh-CN" sz="1200"/>
              <a:t>kB</a:t>
            </a:r>
            <a:endParaRPr lang="en-US" altLang="zh-CN" sz="1200"/>
          </a:p>
          <a:p>
            <a:r>
              <a:rPr lang="en-US" altLang="zh-CN" sz="1200"/>
              <a:t>  so 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从内存中交换至磁盘中的数据量，单位</a:t>
            </a:r>
            <a:r>
              <a:rPr lang="en-US" altLang="zh-CN" sz="1200"/>
              <a:t>KB</a:t>
            </a:r>
            <a:endParaRPr lang="en-US" altLang="zh-CN" sz="1200"/>
          </a:p>
          <a:p>
            <a:r>
              <a:rPr lang="en-US" altLang="zh-CN" sz="1200"/>
              <a:t> </a:t>
            </a:r>
            <a:r>
              <a:rPr lang="zh-CN" altLang="en-US" sz="1200"/>
              <a:t>这两个字段数值越大，代表内存和磁盘之间的转换越频繁，系统的性能越差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io 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磁盘读写信息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bi 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从块设备读取的数据的总量，单位是块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bo </a:t>
            </a:r>
            <a:r>
              <a:rPr lang="zh-CN" altLang="en-US" sz="1200"/>
              <a:t>：从块设备写入的数据的总量，单位是块</a:t>
            </a:r>
            <a:endParaRPr lang="zh-CN" altLang="en-US" sz="1200"/>
          </a:p>
          <a:p>
            <a:r>
              <a:rPr lang="zh-CN" altLang="en-US" sz="1200"/>
              <a:t> 这两个数越大，代表系统的</a:t>
            </a:r>
            <a:r>
              <a:rPr lang="en-US" altLang="zh-CN" sz="1200"/>
              <a:t>io</a:t>
            </a:r>
            <a:r>
              <a:rPr lang="zh-CN" altLang="en-US" sz="1200"/>
              <a:t>越繁忙</a:t>
            </a:r>
            <a:endParaRPr lang="en-US" altLang="zh-CN" sz="1200"/>
          </a:p>
          <a:p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4855845" y="3714115"/>
            <a:ext cx="36804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system </a:t>
            </a:r>
            <a:r>
              <a:rPr lang="zh-CN" altLang="en-US" sz="1200"/>
              <a:t>：系统信息字段</a:t>
            </a:r>
            <a:endParaRPr lang="zh-CN" altLang="en-US" sz="1200"/>
          </a:p>
          <a:p>
            <a:r>
              <a:rPr lang="en-US" altLang="zh-CN" sz="1200"/>
              <a:t>  in : </a:t>
            </a:r>
            <a:r>
              <a:rPr lang="zh-CN" altLang="en-US" sz="1200"/>
              <a:t>每秒钟中断的进程的次数</a:t>
            </a:r>
            <a:endParaRPr lang="zh-CN" altLang="en-US" sz="1200"/>
          </a:p>
          <a:p>
            <a:r>
              <a:rPr lang="en-US" altLang="zh-CN" sz="1200"/>
              <a:t>  cs </a:t>
            </a:r>
            <a:r>
              <a:rPr lang="zh-CN" altLang="en-US" sz="1200"/>
              <a:t>：每秒钟进行的时间片切换次数</a:t>
            </a:r>
            <a:endParaRPr lang="zh-CN" altLang="en-US" sz="1200"/>
          </a:p>
          <a:p>
            <a:r>
              <a:rPr lang="zh-CN" altLang="en-US" sz="1200"/>
              <a:t>这两个数值越大，代表系统和接口设备的通讯越频繁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cpu </a:t>
            </a:r>
            <a:r>
              <a:rPr lang="zh-CN" altLang="en-US" sz="1200"/>
              <a:t>：</a:t>
            </a:r>
            <a:r>
              <a:rPr lang="en-US" altLang="zh-CN" sz="1200"/>
              <a:t> cpu </a:t>
            </a:r>
            <a:r>
              <a:rPr lang="zh-CN" altLang="en-US" sz="1200"/>
              <a:t>信息字段</a:t>
            </a:r>
            <a:endParaRPr lang="zh-CN" altLang="en-US" sz="1200"/>
          </a:p>
          <a:p>
            <a:r>
              <a:rPr lang="en-US" altLang="zh-CN" sz="1200"/>
              <a:t>   us 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非内核进程消耗</a:t>
            </a:r>
            <a:r>
              <a:rPr lang="en-US" altLang="zh-CN" sz="1200"/>
              <a:t>CPU</a:t>
            </a:r>
            <a:r>
              <a:rPr lang="zh-CN" altLang="en-US" sz="1200"/>
              <a:t>运算时间的百分比</a:t>
            </a:r>
            <a:endParaRPr lang="zh-CN" altLang="en-US" sz="1200"/>
          </a:p>
          <a:p>
            <a:r>
              <a:rPr lang="en-US" altLang="zh-CN" sz="1200"/>
              <a:t>   sy 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内核进程消耗</a:t>
            </a:r>
            <a:r>
              <a:rPr lang="en-US" altLang="zh-CN" sz="1200"/>
              <a:t>CPU</a:t>
            </a:r>
            <a:r>
              <a:rPr lang="zh-CN" altLang="en-US" sz="1200"/>
              <a:t>运算时间的百分比</a:t>
            </a:r>
            <a:endParaRPr lang="zh-CN" altLang="en-US" sz="1200"/>
          </a:p>
          <a:p>
            <a:r>
              <a:rPr lang="en-US" altLang="zh-CN" sz="1200"/>
              <a:t>   id  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空闲</a:t>
            </a:r>
            <a:r>
              <a:rPr lang="en-US" altLang="zh-CN" sz="1200"/>
              <a:t>CPU</a:t>
            </a:r>
            <a:r>
              <a:rPr lang="zh-CN" altLang="en-US" sz="1200"/>
              <a:t>的百分比</a:t>
            </a:r>
            <a:endParaRPr lang="zh-CN" altLang="en-US" sz="1200"/>
          </a:p>
          <a:p>
            <a:r>
              <a:rPr lang="en-US" altLang="zh-CN" sz="1200"/>
              <a:t>   wa 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等待</a:t>
            </a:r>
            <a:r>
              <a:rPr lang="en-US" altLang="zh-CN" sz="1200"/>
              <a:t>IO</a:t>
            </a:r>
            <a:r>
              <a:rPr lang="zh-CN" altLang="en-US" sz="1200"/>
              <a:t>所消耗的百分比</a:t>
            </a:r>
            <a:endParaRPr lang="zh-CN" altLang="en-US" sz="1200"/>
          </a:p>
          <a:p>
            <a:r>
              <a:rPr lang="en-US" altLang="zh-CN" sz="1200"/>
              <a:t>   st   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被虚拟机所盗用的</a:t>
            </a:r>
            <a:r>
              <a:rPr lang="en-US" altLang="zh-CN" sz="1200"/>
              <a:t>CPU</a:t>
            </a:r>
            <a:r>
              <a:rPr lang="zh-CN" altLang="en-US" sz="1200"/>
              <a:t>百分比</a:t>
            </a:r>
            <a:endParaRPr lang="zh-CN" altLang="en-US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vmstat </a:t>
            </a:r>
            <a:r>
              <a:rPr lang="zh-CN" altLang="en-US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命令应用示例</a:t>
            </a:r>
            <a:endParaRPr lang="zh-CN" altLang="en-US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1800" y="1447800"/>
            <a:ext cx="6210300" cy="885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9400" y="2759075"/>
            <a:ext cx="8143875" cy="3295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40140" y="1822450"/>
            <a:ext cx="32791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使用</a:t>
            </a:r>
            <a:r>
              <a:rPr lang="en-US" altLang="zh-CN" sz="1600"/>
              <a:t>dd</a:t>
            </a:r>
            <a:r>
              <a:rPr lang="zh-CN" altLang="en-US" sz="1600"/>
              <a:t>命令从一个随机的块设备，写入</a:t>
            </a:r>
            <a:r>
              <a:rPr lang="en-US" altLang="zh-CN" sz="1600"/>
              <a:t>/tmp/test.txt</a:t>
            </a:r>
            <a:r>
              <a:rPr lang="zh-CN" altLang="en-US" sz="1600"/>
              <a:t>文件，写入</a:t>
            </a:r>
            <a:r>
              <a:rPr lang="en-US" altLang="zh-CN" sz="1600"/>
              <a:t>500M</a:t>
            </a:r>
            <a:endParaRPr lang="en-US" altLang="zh-CN" sz="1600"/>
          </a:p>
          <a:p>
            <a:endParaRPr lang="en-US" altLang="zh-CN" sz="1600"/>
          </a:p>
          <a:p>
            <a:r>
              <a:rPr lang="zh-CN" altLang="en-US" sz="1600"/>
              <a:t>使用</a:t>
            </a:r>
            <a:r>
              <a:rPr lang="en-US" altLang="zh-CN" sz="1600"/>
              <a:t>vmstat</a:t>
            </a:r>
            <a:r>
              <a:rPr lang="zh-CN" altLang="en-US" sz="1600"/>
              <a:t>可以发现写入的时候，</a:t>
            </a:r>
            <a:r>
              <a:rPr lang="en-US" altLang="zh-CN" sz="1600"/>
              <a:t>cache</a:t>
            </a:r>
            <a:r>
              <a:rPr lang="zh-CN" altLang="en-US" sz="1600"/>
              <a:t>和</a:t>
            </a:r>
            <a:r>
              <a:rPr lang="en-US" altLang="zh-CN" sz="1600"/>
              <a:t>bo</a:t>
            </a:r>
            <a:r>
              <a:rPr lang="zh-CN" altLang="en-US" sz="1600"/>
              <a:t>在增长，</a:t>
            </a:r>
            <a:r>
              <a:rPr lang="en-US" altLang="zh-CN" sz="1600"/>
              <a:t>buffer</a:t>
            </a:r>
            <a:r>
              <a:rPr lang="zh-CN" altLang="en-US" sz="1600"/>
              <a:t>没变，这也验证了之前的</a:t>
            </a:r>
            <a:r>
              <a:rPr lang="en-US" altLang="zh-CN" sz="1600"/>
              <a:t>cache</a:t>
            </a:r>
            <a:r>
              <a:rPr lang="zh-CN" altLang="en-US" sz="1600">
                <a:sym typeface="+mn-ea"/>
              </a:rPr>
              <a:t>用于缓存通过文件系统读写的数据的结论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>
                <a:sym typeface="+mn-ea"/>
              </a:rPr>
              <a:t>bo</a:t>
            </a:r>
            <a:r>
              <a:rPr lang="zh-CN" altLang="en-US" sz="1600">
                <a:sym typeface="+mn-ea"/>
              </a:rPr>
              <a:t>在从块设备写入的时候，也曾快速增长，</a:t>
            </a:r>
            <a:r>
              <a:rPr lang="en-US" altLang="zh-CN" sz="1600">
                <a:sym typeface="+mn-ea"/>
              </a:rPr>
              <a:t>bi</a:t>
            </a:r>
            <a:r>
              <a:rPr lang="zh-CN" altLang="en-US" sz="1600">
                <a:sym typeface="+mn-ea"/>
              </a:rPr>
              <a:t>不变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pmap</a:t>
            </a:r>
            <a:r>
              <a:rPr lang="zh-CN" altLang="en-US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命令详解</a:t>
            </a:r>
            <a:endParaRPr lang="zh-CN" altLang="en-US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090" y="1329055"/>
            <a:ext cx="7859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pmap - report memory map of a process</a:t>
            </a:r>
            <a:r>
              <a:rPr lang="en-US" altLang="zh-CN"/>
              <a:t> </a:t>
            </a:r>
            <a:r>
              <a:rPr lang="zh-CN" altLang="en-US"/>
              <a:t>具体使用参考</a:t>
            </a:r>
            <a:r>
              <a:rPr lang="en-US" altLang="zh-CN"/>
              <a:t>man pmap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9870" y="1862455"/>
            <a:ext cx="8606790" cy="1790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92590" y="1697355"/>
            <a:ext cx="2501265" cy="7977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1400"/>
          </a:p>
          <a:p>
            <a:r>
              <a:rPr lang="en-US" altLang="zh-CN" sz="1200"/>
              <a:t>Address </a:t>
            </a:r>
            <a:r>
              <a:rPr lang="zh-CN" altLang="en-US" sz="1200"/>
              <a:t>：</a:t>
            </a:r>
            <a:r>
              <a:rPr lang="en-US" altLang="zh-CN" sz="1200"/>
              <a:t>map</a:t>
            </a:r>
            <a:r>
              <a:rPr lang="zh-CN" altLang="en-US" sz="1200"/>
              <a:t>的起始地址</a:t>
            </a:r>
            <a:endParaRPr lang="zh-CN" altLang="en-US" sz="1200"/>
          </a:p>
          <a:p>
            <a:r>
              <a:rPr lang="en-US" altLang="zh-CN" sz="1200"/>
              <a:t>Kbyte </a:t>
            </a:r>
            <a:r>
              <a:rPr lang="zh-CN" altLang="en-US" sz="1200"/>
              <a:t>：</a:t>
            </a:r>
            <a:r>
              <a:rPr lang="en-US" altLang="zh-CN" sz="1200"/>
              <a:t> map</a:t>
            </a:r>
            <a:r>
              <a:rPr lang="zh-CN" altLang="en-US" sz="1200"/>
              <a:t>的大小</a:t>
            </a:r>
            <a:endParaRPr lang="zh-CN" altLang="en-US" sz="1200"/>
          </a:p>
          <a:p>
            <a:r>
              <a:rPr lang="en-US" altLang="zh-CN" sz="1200"/>
              <a:t>RSS: 驻留集大小</a:t>
            </a:r>
            <a:endParaRPr lang="en-US" altLang="zh-CN" sz="1200"/>
          </a:p>
          <a:p>
            <a:r>
              <a:rPr lang="en-US" altLang="zh-CN" sz="1200"/>
              <a:t>Dirty: 脏页大小</a:t>
            </a:r>
            <a:endParaRPr lang="en-US" altLang="zh-CN" sz="1200"/>
          </a:p>
          <a:p>
            <a:r>
              <a:rPr lang="en-US" altLang="zh-CN" sz="1200"/>
              <a:t>Mode: map权限</a:t>
            </a:r>
            <a:endParaRPr lang="en-US" altLang="zh-CN" sz="1200"/>
          </a:p>
          <a:p>
            <a:r>
              <a:rPr lang="en-US" altLang="zh-CN" sz="1200"/>
              <a:t>Offset: 文件偏移</a:t>
            </a:r>
            <a:endParaRPr lang="en-US" altLang="zh-CN" sz="1200"/>
          </a:p>
          <a:p>
            <a:r>
              <a:rPr lang="en-US" altLang="zh-CN" sz="1200"/>
              <a:t>Device: 设备名</a:t>
            </a:r>
            <a:endParaRPr lang="en-US" altLang="zh-CN" sz="1200"/>
          </a:p>
          <a:p>
            <a:endParaRPr lang="en-US" altLang="zh-CN" sz="1200"/>
          </a:p>
          <a:p>
            <a:r>
              <a:rPr lang="en-US" altLang="zh-CN" sz="1200"/>
              <a:t>Mapping</a:t>
            </a:r>
            <a:r>
              <a:rPr lang="zh-CN" altLang="en-US" sz="1200"/>
              <a:t>：</a:t>
            </a:r>
            <a:r>
              <a:rPr lang="en-US" altLang="zh-CN" sz="1200"/>
              <a:t>映像支持文件,[anon]为已分配内存 [stack]为程序堆栈</a:t>
            </a:r>
            <a:endParaRPr lang="en-US" altLang="zh-CN" sz="1200"/>
          </a:p>
          <a:p>
            <a:endParaRPr lang="en-US" altLang="zh-CN" sz="1200"/>
          </a:p>
          <a:p>
            <a:r>
              <a:rPr lang="en-US" altLang="zh-CN" sz="1200"/>
              <a:t>mapped</a:t>
            </a:r>
            <a:r>
              <a:rPr lang="zh-CN" altLang="en-US" sz="1200"/>
              <a:t>：该进程映射的虚拟地址空间大小，也就是该进程预先分配的虚拟内存大小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writeable/private 表示进程所占用的私有地址空间大小，也就是该进程实际使用的内存大小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shared 表示进程和其他进程共享的内存大小</a:t>
            </a:r>
            <a:endParaRPr lang="zh-CN" altLang="en-US" sz="12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690110"/>
            <a:ext cx="8124825" cy="1419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1790" y="3919220"/>
            <a:ext cx="6867525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32"/>
          <p:cNvSpPr>
            <a:spLocks noGrp="1"/>
          </p:cNvSpPr>
          <p:nvPr>
            <p:ph type="title"/>
          </p:nvPr>
        </p:nvSpPr>
        <p:spPr>
          <a:xfrm>
            <a:off x="1007745" y="2922905"/>
            <a:ext cx="10890885" cy="860425"/>
          </a:xfrm>
        </p:spPr>
        <p:txBody>
          <a:bodyPr/>
          <a:lstStyle/>
          <a:p>
            <a:r>
              <a:rPr lang="zh-CN" altLang="en-US" sz="6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内存管理基本原理与定位手段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471988" y="3957638"/>
            <a:ext cx="3471862" cy="1117600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/>
              <a:buNone/>
              <a:defRPr/>
            </a:pPr>
            <a:endParaRPr kumimoji="1" lang="en-US" altLang="zh-CN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/>
              <a:buNone/>
              <a:defRPr/>
            </a:pPr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内存池的基本</a:t>
            </a:r>
            <a:r>
              <a:rPr lang="zh-CN" altLang="en-US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划分</a:t>
            </a:r>
            <a:endParaRPr lang="zh-CN" altLang="en-US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9955" y="2855595"/>
            <a:ext cx="8877300" cy="3209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9955" y="1447800"/>
            <a:ext cx="108496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我们一般常用的</a:t>
            </a:r>
            <a:r>
              <a:rPr lang="en-US" altLang="zh-CN" sz="1600"/>
              <a:t>linux</a:t>
            </a:r>
            <a:r>
              <a:rPr lang="zh-CN" altLang="en-US" sz="1600"/>
              <a:t>系统，是采用的保护模式下的分页模型。这种模型下，每个进程（包括内核）都会有一个虚拟内存空间，虚拟内存空间的大小取决与总线的宽度，</a:t>
            </a:r>
            <a:r>
              <a:rPr lang="en-US" altLang="zh-CN" sz="1600"/>
              <a:t>32</a:t>
            </a:r>
            <a:r>
              <a:rPr lang="zh-CN" altLang="en-US" sz="1600"/>
              <a:t>位的环境虚拟内存为</a:t>
            </a:r>
            <a:r>
              <a:rPr lang="en-US" altLang="zh-CN" sz="1600"/>
              <a:t>4GB</a:t>
            </a:r>
            <a:r>
              <a:rPr lang="zh-CN" altLang="en-US" sz="1600"/>
              <a:t>，虚拟内存通过</a:t>
            </a:r>
            <a:r>
              <a:rPr lang="en-US" altLang="zh-CN" sz="1600"/>
              <a:t>MMU</a:t>
            </a:r>
            <a:r>
              <a:rPr lang="zh-CN" altLang="en-US" sz="1600"/>
              <a:t>映射到物理地址，同时，为了保证内核稳定运行，物理内存池又分为内核区，和用户应用区（其实还有</a:t>
            </a:r>
            <a:r>
              <a:rPr lang="zh-CN" altLang="en-US" sz="1600" b="1"/>
              <a:t>硬件区</a:t>
            </a:r>
            <a:r>
              <a:rPr lang="zh-CN" altLang="en-US" sz="1600"/>
              <a:t>）。但是虚拟内存不是申请多少就分配多少，而是进程访问的虚拟地址在页表中查不到时，系统就会产生一个缺页异常，进入内核空间分配物理内存，更新进程页表，最后返回用户空间，恢复进程的运行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411480" y="6294120"/>
            <a:ext cx="10226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硬件区：占用物理内存低端区域，地址区间为0~32MB，这个内存区是给硬件使用的，虚拟地址主要依赖CPU中的MMU，但是很多外部硬件能直接和内存交换数据，常见的有DMA,只能访问低于24MB的物理内存，还有网卡。</a:t>
            </a:r>
            <a:endParaRPr lang="zh-CN" alt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虚拟内存的</a:t>
            </a:r>
            <a:r>
              <a:rPr lang="zh-CN" altLang="en-US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布局</a:t>
            </a:r>
            <a:endParaRPr lang="zh-CN" altLang="en-US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950" y="2644140"/>
            <a:ext cx="7200900" cy="3086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950" y="1584960"/>
            <a:ext cx="6728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每个进程的虚拟内存也分为内核区和用户空间区，以下是不同位数总线的虚拟内存分布情况，虽然每个进程的地址空间都包含了内核空间，但这些内核空间，其实关联的都是相同的物理内存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24140" y="3110865"/>
            <a:ext cx="4333875" cy="35909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87335" y="1271270"/>
            <a:ext cx="402590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每个进程的虚拟内存空间分布：</a:t>
            </a:r>
            <a:endParaRPr lang="zh-CN" altLang="en-US" sz="1600"/>
          </a:p>
          <a:p>
            <a:r>
              <a:rPr lang="zh-CN" altLang="en-US" sz="1600"/>
              <a:t>只读段：包括代码和常量等</a:t>
            </a:r>
            <a:endParaRPr lang="zh-CN" altLang="en-US" sz="1600"/>
          </a:p>
          <a:p>
            <a:r>
              <a:rPr lang="zh-CN" altLang="en-US" sz="1600"/>
              <a:t>数据段：包括全局变量</a:t>
            </a:r>
            <a:endParaRPr lang="zh-CN" altLang="en-US" sz="1600"/>
          </a:p>
          <a:p>
            <a:r>
              <a:rPr lang="zh-CN" altLang="en-US" sz="1600"/>
              <a:t>堆：包括动态分配内存</a:t>
            </a:r>
            <a:endParaRPr lang="zh-CN" altLang="en-US" sz="1600"/>
          </a:p>
          <a:p>
            <a:r>
              <a:rPr lang="zh-CN" altLang="en-US" sz="1600"/>
              <a:t>文件映射段：包括动态库，共享内存等</a:t>
            </a:r>
            <a:endParaRPr lang="zh-CN" altLang="en-US" sz="1600"/>
          </a:p>
          <a:p>
            <a:r>
              <a:rPr lang="zh-CN" altLang="en-US" sz="1600"/>
              <a:t>栈：包括局部变量和函数调用等，栈的大小是固定的，一般默认为</a:t>
            </a:r>
            <a:r>
              <a:rPr lang="en-US" altLang="zh-CN" sz="1600"/>
              <a:t>8MB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133350" y="6028055"/>
            <a:ext cx="72459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每个程序的代码，在进行编译之后，都是由链接齐在链接过程中分配，分配就不会在变了，至于动态申请的堆内存，会在空闲的虚拟空间申请一块内存，同时映射到一块空闲的物理内存</a:t>
            </a:r>
            <a:endParaRPr lang="zh-CN" altLang="en-US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buddy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7695565" y="1447800"/>
            <a:ext cx="426593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大内存分配之</a:t>
            </a:r>
            <a:r>
              <a:rPr lang="en-US" altLang="zh-CN" sz="1600"/>
              <a:t>buddy</a:t>
            </a:r>
            <a:r>
              <a:rPr lang="zh-CN" altLang="en-US" sz="1600"/>
              <a:t>：</a:t>
            </a:r>
            <a:endParaRPr lang="zh-CN" altLang="en-US" sz="1600"/>
          </a:p>
          <a:p>
            <a:r>
              <a:rPr lang="en-US" altLang="zh-CN" sz="1600"/>
              <a:t>1 </a:t>
            </a:r>
            <a:r>
              <a:rPr lang="zh-CN" altLang="en-US" sz="1600"/>
              <a:t>每个</a:t>
            </a:r>
            <a:r>
              <a:rPr lang="en-US" altLang="zh-CN" sz="1600"/>
              <a:t>page</a:t>
            </a:r>
            <a:r>
              <a:rPr lang="zh-CN" altLang="en-US" sz="1600"/>
              <a:t>都是一个</a:t>
            </a:r>
            <a:r>
              <a:rPr lang="en-US" altLang="zh-CN" sz="1600"/>
              <a:t>4KB</a:t>
            </a:r>
            <a:r>
              <a:rPr lang="zh-CN" altLang="en-US" sz="1600"/>
              <a:t>大小物理内存页</a:t>
            </a:r>
            <a:endParaRPr lang="zh-CN" altLang="en-US" sz="1600"/>
          </a:p>
          <a:p>
            <a:endParaRPr lang="zh-CN" altLang="en-US" sz="1600"/>
          </a:p>
          <a:p>
            <a:r>
              <a:rPr lang="en-US" altLang="zh-CN" sz="1600"/>
              <a:t>2 </a:t>
            </a:r>
            <a:r>
              <a:rPr lang="zh-CN" altLang="en-US" sz="1600"/>
              <a:t>内存管理系统将每</a:t>
            </a:r>
            <a:r>
              <a:rPr lang="en-US" altLang="zh-CN" sz="1600"/>
              <a:t>2</a:t>
            </a:r>
            <a:r>
              <a:rPr lang="zh-CN" altLang="en-US" sz="1600"/>
              <a:t>的</a:t>
            </a:r>
            <a:r>
              <a:rPr lang="en-US" altLang="zh-CN" sz="1600"/>
              <a:t>n</a:t>
            </a:r>
            <a:r>
              <a:rPr lang="zh-CN" altLang="en-US" sz="1600"/>
              <a:t>次方的连续的物理页组织起来，</a:t>
            </a:r>
            <a:r>
              <a:rPr lang="en-US" altLang="zh-CN" sz="1600"/>
              <a:t>n</a:t>
            </a:r>
            <a:r>
              <a:rPr lang="zh-CN" altLang="en-US" sz="1600"/>
              <a:t>默认最大为</a:t>
            </a:r>
            <a:r>
              <a:rPr lang="en-US" altLang="zh-CN" sz="1600"/>
              <a:t>10</a:t>
            </a:r>
            <a:r>
              <a:rPr lang="zh-CN" altLang="en-US" sz="1600"/>
              <a:t>，就是</a:t>
            </a:r>
            <a:r>
              <a:rPr lang="en-US" altLang="zh-CN" sz="1600"/>
              <a:t>1024</a:t>
            </a:r>
            <a:r>
              <a:rPr lang="zh-CN" altLang="en-US" sz="1600"/>
              <a:t>个连续的</a:t>
            </a:r>
            <a:r>
              <a:rPr lang="en-US" altLang="zh-CN" sz="1600"/>
              <a:t>page</a:t>
            </a:r>
            <a:endParaRPr lang="zh-CN" altLang="en-US" sz="1600"/>
          </a:p>
          <a:p>
            <a:endParaRPr lang="zh-CN" altLang="en-US" sz="1600"/>
          </a:p>
          <a:p>
            <a:r>
              <a:rPr lang="en-US" altLang="zh-CN" sz="1600"/>
              <a:t>3 </a:t>
            </a:r>
            <a:r>
              <a:rPr lang="zh-CN" altLang="en-US" sz="1600"/>
              <a:t>每个</a:t>
            </a:r>
            <a:r>
              <a:rPr lang="en-US" altLang="zh-CN" sz="1600"/>
              <a:t>zone</a:t>
            </a:r>
            <a:r>
              <a:rPr lang="zh-CN" altLang="en-US" sz="1600"/>
              <a:t>代表的是一个内存区，有</a:t>
            </a:r>
            <a:r>
              <a:rPr lang="en-US" altLang="zh-CN" sz="1600"/>
              <a:t>6</a:t>
            </a:r>
            <a:r>
              <a:rPr lang="zh-CN" altLang="en-US" sz="1600"/>
              <a:t>中类型：ZONE_DMA，ZONE_DMA32，ZONE_NORMAL，ZONE_HIGHMEM，ZONE_MOVABLE，ZONE_DEVICE</a:t>
            </a:r>
            <a:endParaRPr lang="zh-CN" altLang="en-US" sz="1600"/>
          </a:p>
          <a:p>
            <a:endParaRPr lang="zh-CN" altLang="en-US" sz="1600"/>
          </a:p>
          <a:p>
            <a:r>
              <a:rPr lang="en-US" altLang="zh-CN" sz="1600"/>
              <a:t>zonelist</a:t>
            </a:r>
            <a:r>
              <a:rPr lang="zh-CN" altLang="en-US" sz="1600"/>
              <a:t>：有</a:t>
            </a:r>
            <a:r>
              <a:rPr lang="en-US" altLang="zh-CN" sz="1600"/>
              <a:t>2</a:t>
            </a:r>
            <a:r>
              <a:rPr lang="zh-CN" altLang="en-US" sz="1600"/>
              <a:t>个，一个指向本地的内存区，一个指向其它节点的内存区，这样在本节点中分配不到内存页面的时候，就会到其它节点中分配内存页面。当计算机不是 NUMA 时，这时 Linux 就只创建一个节点。</a:t>
            </a:r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2130" y="1084580"/>
            <a:ext cx="6816090" cy="5553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Buddy</a:t>
            </a:r>
            <a:r>
              <a:rPr lang="zh-CN" altLang="en-US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内存分配与</a:t>
            </a:r>
            <a:r>
              <a:rPr lang="zh-CN" altLang="en-US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回收</a:t>
            </a:r>
            <a:endParaRPr lang="zh-CN" altLang="en-US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0575" y="1034415"/>
            <a:ext cx="3599815" cy="5259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buddy</a:t>
            </a:r>
            <a:r>
              <a:rPr lang="zh-CN" altLang="en-US"/>
              <a:t>内存分配时的检查： 在分配内存时，首先会调用</a:t>
            </a:r>
            <a:r>
              <a:rPr lang="zh-CN" altLang="en-US" b="1"/>
              <a:t>快速路径</a:t>
            </a:r>
            <a:r>
              <a:rPr lang="zh-CN" altLang="en-US"/>
              <a:t>分配的函数，</a:t>
            </a:r>
            <a:r>
              <a:rPr lang="zh-CN" altLang="en-US">
                <a:sym typeface="+mn-ea"/>
              </a:rPr>
              <a:t>遍历所有的候选内存区，然后针对每个内存区检查水位线，但是不会进行内存回收，</a:t>
            </a:r>
            <a:r>
              <a:rPr lang="zh-CN" altLang="en-US"/>
              <a:t>当快速分配函数无法分配内存时，再调用</a:t>
            </a:r>
            <a:r>
              <a:rPr lang="zh-CN" altLang="en-US" b="1"/>
              <a:t>慢速路径</a:t>
            </a:r>
            <a:r>
              <a:rPr lang="zh-CN" altLang="en-US"/>
              <a:t>函数，此函数会先唤醒所有</a:t>
            </a:r>
            <a:r>
              <a:rPr lang="zh-CN" altLang="en-US" b="1">
                <a:solidFill>
                  <a:srgbClr val="FF0000"/>
                </a:solidFill>
              </a:rPr>
              <a:t>kswapd内核线程，进行异步内存回收</a:t>
            </a:r>
            <a:r>
              <a:rPr lang="zh-CN" altLang="en-US"/>
              <a:t>，</a:t>
            </a:r>
            <a:r>
              <a:rPr lang="zh-CN" altLang="en-US"/>
              <a:t>然后进行一次快速路径分配，无法申请到内存，会尝试</a:t>
            </a:r>
            <a:r>
              <a:rPr lang="zh-CN" altLang="en-US" b="1">
                <a:solidFill>
                  <a:srgbClr val="FF0000"/>
                </a:solidFill>
              </a:rPr>
              <a:t>直接回收内存</a:t>
            </a:r>
            <a:r>
              <a:rPr lang="zh-CN" altLang="en-US"/>
              <a:t>并且再分配内存页面，如果失败，尝试</a:t>
            </a:r>
            <a:r>
              <a:rPr lang="zh-CN" altLang="en-US" b="1">
                <a:solidFill>
                  <a:srgbClr val="FF0000"/>
                </a:solidFill>
              </a:rPr>
              <a:t>直接压缩内存</a:t>
            </a:r>
            <a:r>
              <a:rPr lang="en-US" altLang="zh-CN" b="1">
                <a:solidFill>
                  <a:srgbClr val="FF0000"/>
                </a:solidFill>
              </a:rPr>
              <a:t>(</a:t>
            </a:r>
            <a:r>
              <a:rPr lang="zh-CN" altLang="en-US" b="1">
                <a:solidFill>
                  <a:srgbClr val="FF0000"/>
                </a:solidFill>
              </a:rPr>
              <a:t>移动内存页面进行内存碎片整理</a:t>
            </a:r>
            <a:r>
              <a:rPr lang="en-US" altLang="zh-CN" b="1">
                <a:solidFill>
                  <a:srgbClr val="FF0000"/>
                </a:solidFill>
              </a:rPr>
              <a:t>)</a:t>
            </a:r>
            <a:r>
              <a:rPr lang="zh-CN" altLang="en-US"/>
              <a:t>并且再分配内存页面，失败后</a:t>
            </a:r>
            <a:r>
              <a:rPr lang="zh-CN" altLang="en-US" b="1">
                <a:solidFill>
                  <a:srgbClr val="FF0000"/>
                </a:solidFill>
              </a:rPr>
              <a:t>检查对于给定的分配请求，重试回收是否有意义，</a:t>
            </a:r>
            <a:r>
              <a:rPr lang="zh-CN" altLang="en-US">
                <a:sym typeface="+mn-ea"/>
              </a:rPr>
              <a:t>失败后，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检查对于给定的分配请求，重试压缩是否有意义，</a:t>
            </a:r>
            <a:r>
              <a:rPr lang="zh-CN" altLang="en-US">
                <a:sym typeface="+mn-ea"/>
              </a:rPr>
              <a:t>失败后，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开始尝试杀死进程，回收内存页面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sym typeface="+mn-ea"/>
            </a:endParaRPr>
          </a:p>
          <a:p>
            <a:endParaRPr lang="en-US" altLang="zh-CN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3510" y="1034415"/>
            <a:ext cx="7935595" cy="5671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slab</a:t>
            </a:r>
            <a:endParaRPr lang="en-US" altLang="zh-CN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280" y="2279650"/>
            <a:ext cx="7539990" cy="3992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955280" y="121920"/>
            <a:ext cx="4236720" cy="6565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小内存对象分配之</a:t>
            </a:r>
            <a:r>
              <a:rPr lang="en-US" altLang="zh-CN" sz="1400"/>
              <a:t>slab:</a:t>
            </a:r>
            <a:endParaRPr lang="en-US" altLang="zh-CN" sz="1400"/>
          </a:p>
          <a:p>
            <a:endParaRPr lang="en-US" altLang="zh-CN" sz="1200"/>
          </a:p>
          <a:p>
            <a:r>
              <a:rPr lang="en-US" altLang="zh-CN" sz="1200"/>
              <a:t>slab</a:t>
            </a:r>
            <a:r>
              <a:rPr lang="zh-CN" altLang="en-US" sz="1200"/>
              <a:t>会申请单个或者多个连续的内存页，再划分成同样大小的小内存块，存放小内存对象</a:t>
            </a:r>
            <a:endParaRPr lang="zh-CN" altLang="en-US" sz="1200"/>
          </a:p>
          <a:p>
            <a:endParaRPr lang="en-US" altLang="zh-CN" sz="1200"/>
          </a:p>
          <a:p>
            <a:r>
              <a:rPr lang="en-US" altLang="zh-CN" sz="1200"/>
              <a:t>kmem_cache</a:t>
            </a:r>
            <a:r>
              <a:rPr lang="zh-CN" altLang="en-US" sz="1200"/>
              <a:t>：用于管理小内存对象的物理页，</a:t>
            </a:r>
            <a:r>
              <a:rPr lang="en-US" altLang="zh-CN" sz="1200"/>
              <a:t>cpu_cache</a:t>
            </a:r>
            <a:r>
              <a:rPr lang="zh-CN" altLang="en-US" sz="1200"/>
              <a:t>是一个数组，有多少个 CPU，就会有多少个 array_cache 类型的变量，</a:t>
            </a:r>
            <a:r>
              <a:rPr lang="en-US" altLang="zh-CN" sz="1200"/>
              <a:t>array_cache</a:t>
            </a:r>
            <a:r>
              <a:rPr lang="zh-CN" altLang="en-US" sz="1200"/>
              <a:t>用来缓存刚刚释放的对象，每个</a:t>
            </a:r>
            <a:r>
              <a:rPr lang="en-US" altLang="zh-CN" sz="1200"/>
              <a:t>cpu</a:t>
            </a:r>
            <a:r>
              <a:rPr lang="zh-CN" altLang="en-US" sz="1200"/>
              <a:t>都有一个</a:t>
            </a:r>
            <a:endParaRPr lang="zh-CN" altLang="en-US" sz="1200"/>
          </a:p>
          <a:p>
            <a:endParaRPr lang="en-US" altLang="zh-CN" sz="1200"/>
          </a:p>
          <a:p>
            <a:r>
              <a:rPr lang="en-US" altLang="zh-CN" sz="1200"/>
              <a:t>kmem_cache_node:</a:t>
            </a:r>
            <a:r>
              <a:rPr lang="zh-CN" altLang="en-US" sz="1200"/>
              <a:t>每个内存节点一个，用来管理</a:t>
            </a:r>
            <a:r>
              <a:rPr lang="en-US" altLang="zh-CN" sz="1200"/>
              <a:t>kmem_cache</a:t>
            </a:r>
            <a:endParaRPr lang="en-US" altLang="zh-CN" sz="1200"/>
          </a:p>
          <a:p>
            <a:endParaRPr lang="en-US" altLang="zh-CN" sz="1200"/>
          </a:p>
          <a:p>
            <a:r>
              <a:rPr lang="zh-CN" altLang="en-US" sz="1200"/>
              <a:t>分配过程：</a:t>
            </a:r>
            <a:r>
              <a:rPr lang="en-US" altLang="zh-CN" sz="1200"/>
              <a:t>据请求分配对象的大小，查找对应的 kmem_cache 结构，获取 arry_cache 结构，然后分配对象。如果没有空闲对象了，就需要在 kmem_cache 对应</a:t>
            </a:r>
            <a:r>
              <a:rPr lang="zh-CN" altLang="en-US" sz="1200"/>
              <a:t>的</a:t>
            </a:r>
            <a:r>
              <a:rPr lang="en-US" altLang="zh-CN" sz="1200"/>
              <a:t>kmem_cache_node 结构中查找有空闲对象的 kmem_cache。如果还是没找到，最后就要分配内存页面新增 kmem_cache 结构了。</a:t>
            </a:r>
            <a:endParaRPr lang="en-US" altLang="zh-CN" sz="1200"/>
          </a:p>
          <a:p>
            <a:endParaRPr lang="en-US" altLang="zh-CN" sz="1200"/>
          </a:p>
          <a:p>
            <a:endParaRPr lang="en-US" altLang="zh-CN" sz="1200"/>
          </a:p>
          <a:p>
            <a:r>
              <a:rPr lang="zh-CN" altLang="en-US" sz="1200"/>
              <a:t>回收过程：</a:t>
            </a:r>
            <a:endParaRPr lang="zh-CN" altLang="en-US" sz="1200"/>
          </a:p>
          <a:p>
            <a:r>
              <a:rPr lang="en-US" altLang="zh-CN" sz="1200"/>
              <a:t> 1 </a:t>
            </a:r>
            <a:r>
              <a:rPr lang="zh-CN" altLang="en-US" sz="1200"/>
              <a:t>当内存节点上空闲对象的数量小于或等于（1+节点的处理器数量）*kmem_cache.batchcount+kmem_cache.num。回收空闲的</a:t>
            </a:r>
            <a:r>
              <a:rPr lang="en-US" altLang="zh-CN" sz="1200"/>
              <a:t>slab</a:t>
            </a:r>
            <a:endParaRPr lang="en-US" altLang="zh-CN" sz="1200"/>
          </a:p>
          <a:p>
            <a:r>
              <a:rPr lang="zh-CN" altLang="en-US" sz="1200">
                <a:sym typeface="+mn-ea"/>
              </a:rPr>
              <a:t>kmem_cache.batchcount表示的是从本地高速缓存批量填充或者移出的对象的数量，kmem_cache.num表示的是每个</a:t>
            </a:r>
            <a:r>
              <a:rPr lang="en-US" altLang="zh-CN" sz="1200">
                <a:sym typeface="+mn-ea"/>
              </a:rPr>
              <a:t>slab</a:t>
            </a:r>
            <a:r>
              <a:rPr lang="zh-CN" altLang="en-US" sz="1200">
                <a:sym typeface="+mn-ea"/>
              </a:rPr>
              <a:t>的对象个数</a:t>
            </a:r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 定期回收对象和空闲slab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  2.1 </a:t>
            </a:r>
            <a:r>
              <a:rPr lang="zh-CN" altLang="en-US" sz="1200">
                <a:sym typeface="+mn-ea"/>
              </a:rPr>
              <a:t>每个处理器每隔</a:t>
            </a:r>
            <a:r>
              <a:rPr lang="en-US" altLang="zh-CN" sz="1200">
                <a:sym typeface="+mn-ea"/>
              </a:rPr>
              <a:t>2s</a:t>
            </a:r>
            <a:r>
              <a:rPr lang="zh-CN" altLang="en-US" sz="1200">
                <a:sym typeface="+mn-ea"/>
              </a:rPr>
              <a:t>，回收节点n对应的远程节点</a:t>
            </a:r>
            <a:r>
              <a:rPr lang="en-US" altLang="zh-CN" sz="1200">
                <a:sym typeface="+mn-ea"/>
              </a:rPr>
              <a:t>array_cache</a:t>
            </a:r>
            <a:r>
              <a:rPr lang="zh-CN" altLang="en-US" sz="1200">
                <a:sym typeface="+mn-ea"/>
              </a:rPr>
              <a:t>中的对象</a:t>
            </a:r>
            <a:r>
              <a:rPr lang="en-US" altLang="zh-CN" sz="1200">
                <a:sym typeface="+mn-ea"/>
              </a:rPr>
              <a:t>,</a:t>
            </a:r>
            <a:r>
              <a:rPr lang="zh-CN" altLang="en-US" sz="1200">
                <a:sym typeface="+mn-ea"/>
              </a:rPr>
              <a:t>如果</a:t>
            </a:r>
            <a:r>
              <a:rPr lang="en-US" altLang="zh-CN" sz="1200">
                <a:sym typeface="+mn-ea"/>
              </a:rPr>
              <a:t>2s</a:t>
            </a:r>
            <a:r>
              <a:rPr lang="zh-CN" altLang="en-US" sz="1200">
                <a:sym typeface="+mn-ea"/>
              </a:rPr>
              <a:t>，都没有从该</a:t>
            </a:r>
            <a:r>
              <a:rPr lang="en-US" altLang="zh-CN" sz="1200">
                <a:sym typeface="+mn-ea"/>
              </a:rPr>
              <a:t>array_cache</a:t>
            </a:r>
            <a:r>
              <a:rPr lang="zh-CN" altLang="en-US" sz="1200">
                <a:sym typeface="+mn-ea"/>
              </a:rPr>
              <a:t>中分配对象，则回收该</a:t>
            </a:r>
            <a:r>
              <a:rPr lang="en-US" altLang="zh-CN" sz="1200">
                <a:sym typeface="+mn-ea"/>
              </a:rPr>
              <a:t>array_cache</a:t>
            </a:r>
            <a:r>
              <a:rPr lang="zh-CN" altLang="en-US" sz="1200">
                <a:sym typeface="+mn-ea"/>
              </a:rPr>
              <a:t>中的对象</a:t>
            </a:r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  2.2 </a:t>
            </a:r>
            <a:r>
              <a:rPr lang="zh-CN" altLang="en-US" sz="1200">
                <a:sym typeface="+mn-ea"/>
              </a:rPr>
              <a:t>每个处理器每隔</a:t>
            </a:r>
            <a:r>
              <a:rPr lang="en-US" altLang="zh-CN" sz="1200">
                <a:sym typeface="+mn-ea"/>
              </a:rPr>
              <a:t>4s</a:t>
            </a:r>
            <a:r>
              <a:rPr lang="zh-CN" altLang="en-US" sz="1200">
                <a:sym typeface="+mn-ea"/>
              </a:rPr>
              <a:t>，回收</a:t>
            </a:r>
            <a:r>
              <a:rPr lang="en-US" altLang="zh-CN" sz="1200">
                <a:sym typeface="+mn-ea"/>
              </a:rPr>
              <a:t>slab</a:t>
            </a:r>
            <a:r>
              <a:rPr lang="zh-CN" altLang="en-US" sz="1200">
                <a:sym typeface="+mn-ea"/>
              </a:rPr>
              <a:t>，如果过去4秒没有从空闲slab分配对象，那么回收空闲slab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8280" y="1184910"/>
            <a:ext cx="7539990" cy="9480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可回收</a:t>
            </a:r>
            <a:r>
              <a:rPr lang="zh-CN" altLang="en-US" dirty="0"/>
              <a:t>内存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0070" y="1328420"/>
            <a:ext cx="114503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可回收内存</a:t>
            </a:r>
            <a:r>
              <a:rPr lang="zh-CN" altLang="en-US"/>
              <a:t>类型：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文件页：缓存的磁盘数据（</a:t>
            </a:r>
            <a:r>
              <a:rPr lang="en-US" altLang="zh-CN"/>
              <a:t>buffer</a:t>
            </a:r>
            <a:r>
              <a:rPr lang="zh-CN" altLang="en-US"/>
              <a:t>）</a:t>
            </a:r>
            <a:r>
              <a:rPr lang="en-US" altLang="zh-CN"/>
              <a:t>,</a:t>
            </a:r>
            <a:r>
              <a:rPr lang="zh-CN" altLang="en-US"/>
              <a:t>缓存的文件数据（</a:t>
            </a:r>
            <a:r>
              <a:rPr lang="en-US" altLang="zh-CN"/>
              <a:t>cache</a:t>
            </a:r>
            <a:r>
              <a:rPr lang="zh-CN" altLang="en-US"/>
              <a:t>）都叫做文件页，大部分文件页，可以直接释放内存，脏页（被应用程序改动过，但是还没写入磁盘的数据），需要写写入磁盘才能进行内存释放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匿名页：这部分内容没有实际的载体，不像文件缓存有硬盘文件这样一个载体，比如栈，堆里面动态申请的内存数据，这部分内存有可能还会被访问到，所以不能直接释放，所以回收方式是通过操作系统的</a:t>
            </a:r>
            <a:r>
              <a:rPr lang="en-US" altLang="zh-CN"/>
              <a:t>Swap</a:t>
            </a:r>
            <a:r>
              <a:rPr lang="zh-CN" altLang="en-US"/>
              <a:t>机制，把不常用的内存写入到磁盘中，再释放这部分内存</a:t>
            </a:r>
            <a:endParaRPr lang="en-US" altLang="zh-CN"/>
          </a:p>
          <a:p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02285" y="3912870"/>
            <a:ext cx="114503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buffer </a:t>
            </a:r>
            <a:r>
              <a:rPr lang="zh-CN" altLang="en-US"/>
              <a:t>与</a:t>
            </a:r>
            <a:r>
              <a:rPr lang="en-US" altLang="zh-CN"/>
              <a:t> cache</a:t>
            </a:r>
            <a:r>
              <a:rPr lang="zh-CN" altLang="en-US"/>
              <a:t>的区别：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buffer: </a:t>
            </a:r>
            <a:r>
              <a:rPr lang="zh-CN" altLang="en-US"/>
              <a:t>用于缓存</a:t>
            </a:r>
            <a:r>
              <a:rPr lang="zh-CN" altLang="en-US"/>
              <a:t>直接读写磁盘的</a:t>
            </a:r>
            <a:r>
              <a:rPr lang="zh-CN" altLang="en-US"/>
              <a:t>数据，对应的是/proc/meminfo中的Buffers的值</a:t>
            </a:r>
            <a:endParaRPr lang="zh-CN" altLang="en-US"/>
          </a:p>
          <a:p>
            <a:r>
              <a:rPr lang="en-US" altLang="zh-CN"/>
              <a:t>cache: </a:t>
            </a:r>
            <a:r>
              <a:rPr lang="zh-CN" altLang="en-US"/>
              <a:t>用于缓存</a:t>
            </a:r>
            <a:r>
              <a:rPr lang="zh-CN" altLang="en-US"/>
              <a:t>通过文件</a:t>
            </a:r>
            <a:r>
              <a:rPr lang="zh-CN" altLang="en-US"/>
              <a:t>系统读</a:t>
            </a:r>
            <a:r>
              <a:rPr lang="zh-CN" altLang="en-US"/>
              <a:t>写的数据和Slab用到的内存，对应的是/proc/meminfo中的Cached与SReclaimable之和。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0070" y="5487035"/>
            <a:ext cx="7185660" cy="1153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/proc/zoneinfo</a:t>
            </a:r>
            <a:r>
              <a:rPr lang="zh-CN" altLang="en-US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buddyinfo</a:t>
            </a:r>
            <a:r>
              <a:rPr lang="zh-CN" altLang="en-US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slab</a:t>
            </a:r>
            <a:endParaRPr lang="en-US" altLang="zh-CN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675" y="3954780"/>
            <a:ext cx="467741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多</a:t>
            </a:r>
            <a:r>
              <a:rPr lang="en-US" altLang="zh-CN" sz="1200"/>
              <a:t>CPU</a:t>
            </a:r>
            <a:r>
              <a:rPr lang="zh-CN" altLang="en-US" sz="1200"/>
              <a:t>结构，每个</a:t>
            </a:r>
            <a:r>
              <a:rPr lang="en-US" altLang="zh-CN" sz="1200"/>
              <a:t>CPU</a:t>
            </a:r>
            <a:r>
              <a:rPr lang="zh-CN" altLang="en-US" sz="1200"/>
              <a:t>都会创建一个节点，并对应一个本地内存</a:t>
            </a:r>
            <a:endParaRPr lang="zh-CN" altLang="en-US" sz="1200"/>
          </a:p>
          <a:p>
            <a:r>
              <a:rPr lang="en-US" altLang="zh-CN" sz="1200"/>
              <a:t>Node</a:t>
            </a:r>
            <a:r>
              <a:rPr lang="zh-CN" altLang="en-US" sz="1200"/>
              <a:t>：代表一个节点，每个</a:t>
            </a:r>
            <a:r>
              <a:rPr lang="en-US" altLang="zh-CN" sz="1200"/>
              <a:t>Node</a:t>
            </a:r>
            <a:r>
              <a:rPr lang="zh-CN" altLang="en-US" sz="1200"/>
              <a:t>有多个内存区</a:t>
            </a:r>
            <a:r>
              <a:rPr lang="en-US" altLang="zh-CN" sz="1200"/>
              <a:t>(zone)</a:t>
            </a:r>
            <a:endParaRPr lang="en-US" altLang="zh-CN" sz="1200"/>
          </a:p>
          <a:p>
            <a:r>
              <a:rPr lang="en-US" altLang="zh-CN" sz="1200"/>
              <a:t>page free : </a:t>
            </a:r>
            <a:r>
              <a:rPr lang="zh-CN" altLang="en-US" sz="1200"/>
              <a:t>空闲内存页</a:t>
            </a:r>
            <a:endParaRPr lang="zh-CN" altLang="en-US" sz="1200"/>
          </a:p>
          <a:p>
            <a:r>
              <a:rPr lang="en-US" altLang="zh-CN" sz="1200"/>
              <a:t>min</a:t>
            </a:r>
            <a:r>
              <a:rPr lang="zh-CN" altLang="en-US" sz="1200"/>
              <a:t>：对应前面的</a:t>
            </a:r>
            <a:r>
              <a:rPr lang="en-US" altLang="zh-CN" sz="1200"/>
              <a:t>VMARK_MIN </a:t>
            </a:r>
            <a:br>
              <a:rPr lang="en-US" altLang="zh-CN" sz="1200"/>
            </a:br>
            <a:r>
              <a:rPr lang="en-US" altLang="zh-CN" sz="1200"/>
              <a:t>low:  </a:t>
            </a:r>
            <a:r>
              <a:rPr lang="zh-CN" altLang="en-US" sz="1200">
                <a:sym typeface="+mn-ea"/>
              </a:rPr>
              <a:t>对应前面的</a:t>
            </a:r>
            <a:r>
              <a:rPr lang="en-US" altLang="zh-CN" sz="1200">
                <a:sym typeface="+mn-ea"/>
              </a:rPr>
              <a:t>VMARK_LOW</a:t>
            </a:r>
            <a:br>
              <a:rPr lang="en-US" altLang="zh-CN" sz="1200">
                <a:sym typeface="+mn-ea"/>
              </a:rPr>
            </a:br>
            <a:r>
              <a:rPr lang="en-US" altLang="zh-CN" sz="1200">
                <a:sym typeface="+mn-ea"/>
              </a:rPr>
              <a:t>high: </a:t>
            </a:r>
            <a:r>
              <a:rPr lang="zh-CN" altLang="en-US" sz="1200">
                <a:sym typeface="+mn-ea"/>
              </a:rPr>
              <a:t>对应前面的</a:t>
            </a:r>
            <a:r>
              <a:rPr lang="en-US" altLang="zh-CN" sz="1200">
                <a:sym typeface="+mn-ea"/>
              </a:rPr>
              <a:t>VMARK_HIGH</a:t>
            </a:r>
            <a:endParaRPr lang="en-US" altLang="zh-CN" sz="1200">
              <a:sym typeface="+mn-ea"/>
            </a:endParaRPr>
          </a:p>
          <a:p>
            <a:r>
              <a:rPr lang="en-US" altLang="zh-CN" sz="1200">
                <a:sym typeface="+mn-ea"/>
              </a:rPr>
              <a:t>spanned </a:t>
            </a:r>
            <a:r>
              <a:rPr lang="zh-CN" altLang="en-US" sz="1200">
                <a:sym typeface="+mn-ea"/>
              </a:rPr>
              <a:t>：该内存区所有内存页，包括空洞页（不可用）</a:t>
            </a:r>
            <a:endParaRPr lang="zh-CN" altLang="en-US" sz="1200">
              <a:sym typeface="+mn-ea"/>
            </a:endParaRPr>
          </a:p>
          <a:p>
            <a:r>
              <a:rPr lang="en-US" altLang="zh-CN" sz="1200"/>
              <a:t>present</a:t>
            </a:r>
            <a:r>
              <a:rPr lang="zh-CN" altLang="en-US" sz="1200"/>
              <a:t>：可用物理页</a:t>
            </a:r>
            <a:endParaRPr lang="zh-CN" altLang="en-US" sz="1200"/>
          </a:p>
          <a:p>
            <a:r>
              <a:rPr lang="en-US" altLang="zh-CN" sz="1200"/>
              <a:t>managed</a:t>
            </a:r>
            <a:r>
              <a:rPr lang="zh-CN" altLang="en-US" sz="1200"/>
              <a:t>：</a:t>
            </a:r>
            <a:r>
              <a:rPr lang="en-US" altLang="zh-CN" sz="1200"/>
              <a:t>buddy</a:t>
            </a:r>
            <a:r>
              <a:rPr lang="zh-CN" altLang="en-US" sz="1200"/>
              <a:t>管理的页</a:t>
            </a:r>
            <a:endParaRPr lang="zh-CN" altLang="en-US" sz="1200"/>
          </a:p>
          <a:p>
            <a:r>
              <a:rPr lang="en-US" altLang="zh-CN" sz="1200"/>
              <a:t>nr_zone_active_anon和nr_zone_inactive_anon分别是活跃和非活跃的匿名页数</a:t>
            </a:r>
            <a:endParaRPr lang="en-US" altLang="zh-CN" sz="1200"/>
          </a:p>
          <a:p>
            <a:r>
              <a:rPr lang="en-US" altLang="zh-CN" sz="1200"/>
              <a:t>nr_zone_active_file 和nr_zone_inactive_file 分别是活跃和非活跃的文件页数</a:t>
            </a:r>
            <a:endParaRPr lang="en-US" altLang="zh-CN" sz="1200"/>
          </a:p>
        </p:txBody>
      </p:sp>
      <p:sp>
        <p:nvSpPr>
          <p:cNvPr id="6" name="文本框 5"/>
          <p:cNvSpPr txBox="1"/>
          <p:nvPr/>
        </p:nvSpPr>
        <p:spPr>
          <a:xfrm>
            <a:off x="602615" y="3554095"/>
            <a:ext cx="17151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/proc/zoneinfo</a:t>
            </a:r>
            <a:endParaRPr lang="en-US" altLang="zh-CN" sz="12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0355" y="1228725"/>
            <a:ext cx="2638425" cy="2200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89500" y="3829685"/>
            <a:ext cx="7014845" cy="790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44085" y="4878070"/>
            <a:ext cx="72174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第二列</a:t>
            </a:r>
            <a:r>
              <a:rPr lang="en-US" altLang="zh-CN" sz="1200"/>
              <a:t>: Node</a:t>
            </a:r>
            <a:r>
              <a:rPr lang="zh-CN" altLang="en-US" sz="1200"/>
              <a:t>编号</a:t>
            </a:r>
            <a:endParaRPr lang="zh-CN" altLang="en-US" sz="1200"/>
          </a:p>
          <a:p>
            <a:r>
              <a:rPr lang="zh-CN" altLang="en-US" sz="1200"/>
              <a:t>第四列：</a:t>
            </a:r>
            <a:r>
              <a:rPr lang="en-US" altLang="zh-CN" sz="1200"/>
              <a:t>zone</a:t>
            </a:r>
            <a:r>
              <a:rPr lang="zh-CN" altLang="en-US" sz="1200"/>
              <a:t>内存区的类型</a:t>
            </a:r>
            <a:endParaRPr lang="zh-CN" altLang="en-US" sz="1200"/>
          </a:p>
          <a:p>
            <a:r>
              <a:rPr lang="zh-CN" altLang="en-US" sz="1200"/>
              <a:t>第五列：比如</a:t>
            </a:r>
            <a:r>
              <a:rPr lang="en-US" altLang="zh-CN" sz="1200"/>
              <a:t>2457</a:t>
            </a:r>
            <a:r>
              <a:rPr lang="zh-CN" altLang="en-US" sz="1200"/>
              <a:t>，表示当</a:t>
            </a:r>
            <a:r>
              <a:rPr sz="1200"/>
              <a:t>前系统中</a:t>
            </a:r>
            <a:r>
              <a:rPr lang="en-US" sz="1200"/>
              <a:t>DMA32</a:t>
            </a:r>
            <a:r>
              <a:rPr sz="1200"/>
              <a:t>区域，可用的连续</a:t>
            </a:r>
            <a:r>
              <a:rPr lang="en-US" sz="1200"/>
              <a:t>1</a:t>
            </a:r>
            <a:r>
              <a:rPr sz="1200"/>
              <a:t>页的内存大小</a:t>
            </a:r>
            <a:r>
              <a:rPr lang="en-US" sz="1200"/>
              <a:t>2457</a:t>
            </a:r>
            <a:r>
              <a:rPr sz="1200"/>
              <a:t>*</a:t>
            </a:r>
            <a:r>
              <a:rPr lang="en-US" sz="1200"/>
              <a:t>1</a:t>
            </a:r>
            <a:r>
              <a:rPr sz="1200"/>
              <a:t>*PAGE_SIZE</a:t>
            </a:r>
            <a:endParaRPr sz="1200"/>
          </a:p>
          <a:p>
            <a:r>
              <a:rPr lang="zh-CN" sz="1200"/>
              <a:t>第六列：比如</a:t>
            </a:r>
            <a:r>
              <a:rPr lang="en-US" altLang="zh-CN" sz="1200"/>
              <a:t>2457</a:t>
            </a:r>
            <a:r>
              <a:rPr lang="zh-CN" altLang="en-US" sz="1200"/>
              <a:t>，</a:t>
            </a:r>
            <a:r>
              <a:rPr lang="zh-CN" altLang="en-US" sz="1200">
                <a:sym typeface="+mn-ea"/>
              </a:rPr>
              <a:t>表示当</a:t>
            </a:r>
            <a:r>
              <a:rPr sz="1200">
                <a:sym typeface="+mn-ea"/>
              </a:rPr>
              <a:t>前系统中</a:t>
            </a:r>
            <a:r>
              <a:rPr lang="en-US" sz="1200">
                <a:sym typeface="+mn-ea"/>
              </a:rPr>
              <a:t>DMA32</a:t>
            </a:r>
            <a:r>
              <a:rPr sz="1200">
                <a:sym typeface="+mn-ea"/>
              </a:rPr>
              <a:t>区域，可用的连续</a:t>
            </a:r>
            <a:r>
              <a:rPr lang="en-US" sz="1200">
                <a:sym typeface="+mn-ea"/>
              </a:rPr>
              <a:t>2</a:t>
            </a:r>
            <a:r>
              <a:rPr sz="1200">
                <a:sym typeface="+mn-ea"/>
              </a:rPr>
              <a:t>页的内存大小</a:t>
            </a:r>
            <a:r>
              <a:rPr lang="en-US" sz="1200">
                <a:sym typeface="+mn-ea"/>
              </a:rPr>
              <a:t>2457</a:t>
            </a:r>
            <a:r>
              <a:rPr sz="1200">
                <a:sym typeface="+mn-ea"/>
              </a:rPr>
              <a:t>*</a:t>
            </a:r>
            <a:r>
              <a:rPr lang="en-US" sz="1200">
                <a:sym typeface="+mn-ea"/>
              </a:rPr>
              <a:t>2</a:t>
            </a:r>
            <a:r>
              <a:rPr sz="1200">
                <a:sym typeface="+mn-ea"/>
              </a:rPr>
              <a:t>*PAGE_SIZE</a:t>
            </a:r>
            <a:endParaRPr sz="1200">
              <a:sym typeface="+mn-ea"/>
            </a:endParaRPr>
          </a:p>
          <a:p>
            <a:r>
              <a:rPr lang="zh-CN" sz="1200">
                <a:sym typeface="+mn-ea"/>
              </a:rPr>
              <a:t>第六列：比如</a:t>
            </a:r>
            <a:r>
              <a:rPr lang="en-US" altLang="zh-CN" sz="1200">
                <a:sym typeface="+mn-ea"/>
              </a:rPr>
              <a:t>2457</a:t>
            </a:r>
            <a:r>
              <a:rPr lang="zh-CN" altLang="en-US" sz="1200">
                <a:sym typeface="+mn-ea"/>
              </a:rPr>
              <a:t>，</a:t>
            </a:r>
            <a:r>
              <a:rPr lang="zh-CN" altLang="en-US" sz="1200">
                <a:sym typeface="+mn-ea"/>
              </a:rPr>
              <a:t>表示当</a:t>
            </a:r>
            <a:r>
              <a:rPr sz="1200">
                <a:sym typeface="+mn-ea"/>
              </a:rPr>
              <a:t>前系统中</a:t>
            </a:r>
            <a:r>
              <a:rPr lang="en-US" sz="1200">
                <a:sym typeface="+mn-ea"/>
              </a:rPr>
              <a:t>DMA32</a:t>
            </a:r>
            <a:r>
              <a:rPr sz="1200">
                <a:sym typeface="+mn-ea"/>
              </a:rPr>
              <a:t>区域，可用的连续</a:t>
            </a:r>
            <a:r>
              <a:rPr lang="en-US" sz="1200">
                <a:sym typeface="+mn-ea"/>
              </a:rPr>
              <a:t>4</a:t>
            </a:r>
            <a:r>
              <a:rPr sz="1200">
                <a:sym typeface="+mn-ea"/>
              </a:rPr>
              <a:t>页的内存大小</a:t>
            </a:r>
            <a:r>
              <a:rPr lang="en-US" sz="1200">
                <a:sym typeface="+mn-ea"/>
              </a:rPr>
              <a:t>2457</a:t>
            </a:r>
            <a:r>
              <a:rPr sz="1200">
                <a:sym typeface="+mn-ea"/>
              </a:rPr>
              <a:t>*</a:t>
            </a:r>
            <a:r>
              <a:rPr lang="en-US" sz="1200">
                <a:sym typeface="+mn-ea"/>
              </a:rPr>
              <a:t>4</a:t>
            </a:r>
            <a:r>
              <a:rPr sz="1200">
                <a:sym typeface="+mn-ea"/>
              </a:rPr>
              <a:t>*PAGE_SIZE</a:t>
            </a:r>
            <a:endParaRPr sz="1200">
              <a:sym typeface="+mn-ea"/>
            </a:endParaRPr>
          </a:p>
          <a:p>
            <a:r>
              <a:rPr lang="en-US" altLang="zh-CN" sz="1200"/>
              <a:t>...........</a:t>
            </a:r>
            <a:endParaRPr lang="en-US" altLang="zh-CN" sz="1200"/>
          </a:p>
          <a:p>
            <a:r>
              <a:rPr lang="zh-CN" altLang="en-US" sz="1200"/>
              <a:t>以此类推</a:t>
            </a:r>
            <a:endParaRPr lang="en-US" altLang="zh-CN" sz="1200"/>
          </a:p>
          <a:p>
            <a:endParaRPr lang="en-US" altLang="zh-CN" sz="1200"/>
          </a:p>
        </p:txBody>
      </p:sp>
      <p:sp>
        <p:nvSpPr>
          <p:cNvPr id="10" name="文本框 9"/>
          <p:cNvSpPr txBox="1"/>
          <p:nvPr/>
        </p:nvSpPr>
        <p:spPr>
          <a:xfrm>
            <a:off x="7176135" y="4655185"/>
            <a:ext cx="18211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/proc/buddyinfo</a:t>
            </a:r>
            <a:endParaRPr lang="en-US" altLang="zh-CN" sz="120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62145" y="1228725"/>
            <a:ext cx="6257925" cy="9334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17920" y="2162175"/>
            <a:ext cx="16294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/proc/slabinfo</a:t>
            </a:r>
            <a:endParaRPr lang="en-US" altLang="zh-CN" sz="1200"/>
          </a:p>
        </p:txBody>
      </p:sp>
      <p:sp>
        <p:nvSpPr>
          <p:cNvPr id="14" name="文本框 13"/>
          <p:cNvSpPr txBox="1"/>
          <p:nvPr/>
        </p:nvSpPr>
        <p:spPr>
          <a:xfrm>
            <a:off x="4462145" y="2437765"/>
            <a:ext cx="35115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name: slab</a:t>
            </a:r>
            <a:r>
              <a:rPr lang="zh-CN" altLang="en-US" sz="1200"/>
              <a:t>的名称</a:t>
            </a:r>
            <a:endParaRPr lang="en-US" altLang="zh-CN" sz="1200"/>
          </a:p>
          <a:p>
            <a:r>
              <a:rPr lang="en-US" altLang="zh-CN" sz="1200"/>
              <a:t>active_objs</a:t>
            </a:r>
            <a:r>
              <a:rPr lang="zh-CN" altLang="en-US" sz="1200"/>
              <a:t>：活跃的对象数</a:t>
            </a:r>
            <a:endParaRPr lang="en-US" altLang="zh-CN" sz="1200"/>
          </a:p>
          <a:p>
            <a:r>
              <a:rPr lang="en-US" altLang="zh-CN" sz="1200"/>
              <a:t>num_objs</a:t>
            </a:r>
            <a:r>
              <a:rPr lang="zh-CN" altLang="en-US" sz="1200"/>
              <a:t>：总对象数</a:t>
            </a:r>
            <a:endParaRPr lang="zh-CN" altLang="en-US" sz="1200"/>
          </a:p>
          <a:p>
            <a:r>
              <a:rPr lang="en-US" altLang="zh-CN" sz="1200"/>
              <a:t>objsize</a:t>
            </a:r>
            <a:r>
              <a:rPr lang="zh-CN" altLang="en-US" sz="1200"/>
              <a:t>：对象的大小</a:t>
            </a:r>
            <a:endParaRPr lang="zh-CN" altLang="en-US" sz="1200"/>
          </a:p>
          <a:p>
            <a:r>
              <a:rPr lang="en-US" altLang="zh-CN" sz="1200"/>
              <a:t>objperslab:</a:t>
            </a:r>
            <a:r>
              <a:rPr lang="zh-CN" altLang="en-US" sz="1200"/>
              <a:t>每个</a:t>
            </a:r>
            <a:r>
              <a:rPr lang="en-US" altLang="zh-CN" sz="1200"/>
              <a:t>slab</a:t>
            </a:r>
            <a:r>
              <a:rPr lang="zh-CN" altLang="en-US" sz="1200"/>
              <a:t>有多少</a:t>
            </a:r>
            <a:r>
              <a:rPr lang="en-US" altLang="zh-CN" sz="1200"/>
              <a:t>object</a:t>
            </a:r>
            <a:endParaRPr lang="en-US" altLang="zh-CN" sz="1200"/>
          </a:p>
          <a:p>
            <a:r>
              <a:rPr lang="en-US" altLang="zh-CN" sz="1200"/>
              <a:t>pageperslab:</a:t>
            </a:r>
            <a:r>
              <a:rPr lang="zh-CN" altLang="en-US" sz="1200"/>
              <a:t>每个</a:t>
            </a:r>
            <a:r>
              <a:rPr lang="en-US" altLang="zh-CN" sz="1200"/>
              <a:t>slab</a:t>
            </a:r>
            <a:r>
              <a:rPr lang="zh-CN" altLang="en-US" sz="1200"/>
              <a:t>需要多少内存页</a:t>
            </a:r>
            <a:endParaRPr lang="zh-CN" altLang="en-US" sz="1200"/>
          </a:p>
          <a:p>
            <a:r>
              <a:rPr lang="zh-CN" altLang="en-US" sz="1200"/>
              <a:t>此处的</a:t>
            </a:r>
            <a:r>
              <a:rPr lang="en-US" altLang="zh-CN" sz="1200"/>
              <a:t>slab</a:t>
            </a:r>
            <a:r>
              <a:rPr lang="zh-CN" altLang="en-US" sz="1200"/>
              <a:t>就是前面数据结构中的</a:t>
            </a:r>
            <a:r>
              <a:rPr lang="en-US" altLang="zh-CN" sz="1200"/>
              <a:t>kmem_cache</a:t>
            </a:r>
            <a:endParaRPr lang="en-US" altLang="zh-CN" sz="1200"/>
          </a:p>
          <a:p>
            <a:endParaRPr lang="en-US" altLang="zh-CN" sz="1200"/>
          </a:p>
          <a:p>
            <a:endParaRPr lang="en-US" altLang="zh-CN" sz="1200"/>
          </a:p>
        </p:txBody>
      </p:sp>
      <p:sp>
        <p:nvSpPr>
          <p:cNvPr id="15" name="文本框 14"/>
          <p:cNvSpPr txBox="1"/>
          <p:nvPr/>
        </p:nvSpPr>
        <p:spPr>
          <a:xfrm>
            <a:off x="7973695" y="2431415"/>
            <a:ext cx="374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5055,&quot;width&quot;:13980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COMMONDATA" val="eyJoZGlkIjoiZjQ4NDczMDY2YTJmZTExNDA0NmM1ZDkwYmI5OTMxZjIifQ=="/>
  <p:tag name="KSO_WPP_MARK_KEY" val="006758f2-0fc1-4a60-afc6-d710ca4763d7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黑色模板色系">
      <a:dk1>
        <a:srgbClr val="D8D8D8"/>
      </a:dk1>
      <a:lt1>
        <a:srgbClr val="FFFFFF"/>
      </a:lt1>
      <a:dk2>
        <a:srgbClr val="7E7E7E"/>
      </a:dk2>
      <a:lt2>
        <a:srgbClr val="A6A6A6"/>
      </a:lt2>
      <a:accent1>
        <a:srgbClr val="68B92E"/>
      </a:accent1>
      <a:accent2>
        <a:srgbClr val="E77817"/>
      </a:accent2>
      <a:accent3>
        <a:srgbClr val="F8C300"/>
      </a:accent3>
      <a:accent4>
        <a:srgbClr val="3BB3C2"/>
      </a:accent4>
      <a:accent5>
        <a:srgbClr val="667AB3"/>
      </a:accent5>
      <a:accent6>
        <a:srgbClr val="004738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带状边缘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40000"/>
          </a:schemeClr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">
      <a:dk1>
        <a:srgbClr val="D8D8D8"/>
      </a:dk1>
      <a:lt1>
        <a:srgbClr val="FFFFFF"/>
      </a:lt1>
      <a:dk2>
        <a:srgbClr val="7E7E7E"/>
      </a:dk2>
      <a:lt2>
        <a:srgbClr val="A6A6A6"/>
      </a:lt2>
      <a:accent1>
        <a:srgbClr val="68B92E"/>
      </a:accent1>
      <a:accent2>
        <a:srgbClr val="E77817"/>
      </a:accent2>
      <a:accent3>
        <a:srgbClr val="F8C300"/>
      </a:accent3>
      <a:accent4>
        <a:srgbClr val="3BB3C2"/>
      </a:accent4>
      <a:accent5>
        <a:srgbClr val="667AB3"/>
      </a:accent5>
      <a:accent6>
        <a:srgbClr val="004738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4386</Words>
  <Application>WPS 演示</Application>
  <PresentationFormat>宽屏</PresentationFormat>
  <Paragraphs>218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Arial Black</vt:lpstr>
      <vt:lpstr>微软雅黑</vt:lpstr>
      <vt:lpstr>Arial</vt:lpstr>
      <vt:lpstr>黑体</vt:lpstr>
      <vt:lpstr>等线</vt:lpstr>
      <vt:lpstr>Arial Unicode MS</vt:lpstr>
      <vt:lpstr>Calibri</vt:lpstr>
      <vt:lpstr>Office 主题​​</vt:lpstr>
      <vt:lpstr>自定义设计方案</vt:lpstr>
      <vt:lpstr>linux相关知识介绍</vt:lpstr>
      <vt:lpstr>内存管理基本原理与定位手段</vt:lpstr>
      <vt:lpstr> 内存池的基本划分</vt:lpstr>
      <vt:lpstr> 虚拟内存的布局</vt:lpstr>
      <vt:lpstr>buddy</vt:lpstr>
      <vt:lpstr> Buddy内存分配与回收</vt:lpstr>
      <vt:lpstr> slab</vt:lpstr>
      <vt:lpstr>可回收内存</vt:lpstr>
      <vt:lpstr> /proc/zoneinfo，buddyinfo，slab</vt:lpstr>
      <vt:lpstr>内存性能问题定位思路</vt:lpstr>
      <vt:lpstr> vmstat 命令详解</vt:lpstr>
      <vt:lpstr> vmstat 命令应用示例</vt:lpstr>
      <vt:lpstr> pmap命令详解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2016PPT模板风格</dc:title>
  <dc:creator>zhaoyuan</dc:creator>
  <cp:lastModifiedBy>荆棘鸟</cp:lastModifiedBy>
  <cp:revision>405</cp:revision>
  <dcterms:created xsi:type="dcterms:W3CDTF">2016-12-29T01:26:00Z</dcterms:created>
  <dcterms:modified xsi:type="dcterms:W3CDTF">2023-04-10T01:11:23Z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ACBFC73BA3064FD5AE33F9C4E1C63328_13</vt:lpwstr>
  </property>
  <property fmtid="{D5CDD505-2E9C-101B-9397-08002B2CF9AE}" pid="3" name="KSOProductBuildVer">
    <vt:lpwstr>2052-11.1.0.14036</vt:lpwstr>
  </property>
</Properties>
</file>